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4" r:id="rId5"/>
    <p:sldId id="265" r:id="rId6"/>
    <p:sldId id="262" r:id="rId7"/>
    <p:sldId id="266" r:id="rId8"/>
    <p:sldId id="267" r:id="rId9"/>
    <p:sldId id="281" r:id="rId10"/>
    <p:sldId id="268" r:id="rId11"/>
    <p:sldId id="269" r:id="rId12"/>
    <p:sldId id="272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91" r:id="rId22"/>
    <p:sldId id="282" r:id="rId23"/>
    <p:sldId id="283" r:id="rId24"/>
    <p:sldId id="284" r:id="rId25"/>
    <p:sldId id="285" r:id="rId26"/>
    <p:sldId id="288" r:id="rId27"/>
    <p:sldId id="289" r:id="rId28"/>
    <p:sldId id="286" r:id="rId29"/>
    <p:sldId id="287" r:id="rId30"/>
    <p:sldId id="29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40" autoAdjust="0"/>
  </p:normalViewPr>
  <p:slideViewPr>
    <p:cSldViewPr>
      <p:cViewPr>
        <p:scale>
          <a:sx n="80" d="100"/>
          <a:sy n="80" d="100"/>
        </p:scale>
        <p:origin x="-107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7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5A0841B-69E8-405F-A44C-927CDC9D400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874C98F-7D2F-4DF8-B629-42CBF0AF06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296243" y="1177657"/>
            <a:ext cx="5648623" cy="1156662"/>
          </a:xfrm>
        </p:spPr>
        <p:txBody>
          <a:bodyPr/>
          <a:lstStyle/>
          <a:p>
            <a:r>
              <a:rPr lang="en-US" dirty="0" smtClean="0"/>
              <a:t>Community-engaged scholarship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976645" y="1840698"/>
            <a:ext cx="6511131" cy="10475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Cynthia Gordon</a:t>
            </a:r>
          </a:p>
          <a:p>
            <a:r>
              <a:rPr lang="en-US" dirty="0" smtClean="0"/>
              <a:t>Harvard </a:t>
            </a:r>
            <a:r>
              <a:rPr lang="en-US" dirty="0" err="1" smtClean="0"/>
              <a:t>Ed.D</a:t>
            </a:r>
            <a:r>
              <a:rPr lang="en-US" dirty="0" smtClean="0"/>
              <a:t>. expected May 2013</a:t>
            </a:r>
          </a:p>
          <a:p>
            <a:r>
              <a:rPr lang="en-US" dirty="0" smtClean="0"/>
              <a:t>UC Berkeley, American cultures engaged scholarship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56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53440"/>
          </a:xfrm>
        </p:spPr>
        <p:txBody>
          <a:bodyPr/>
          <a:lstStyle/>
          <a:p>
            <a:r>
              <a:rPr lang="en-US" dirty="0" smtClean="0"/>
              <a:t>Community-engaged scholarship: Component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447800"/>
            <a:ext cx="7520940" cy="3232677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Scholarly </a:t>
            </a:r>
            <a:r>
              <a:rPr lang="en-US" sz="1800" dirty="0"/>
              <a:t>investigations of </a:t>
            </a:r>
            <a:r>
              <a:rPr lang="en-US" sz="1800" i="1" dirty="0"/>
              <a:t>real-life social problems </a:t>
            </a:r>
            <a:r>
              <a:rPr lang="en-US" sz="1800" dirty="0"/>
              <a:t>or </a:t>
            </a:r>
            <a:r>
              <a:rPr lang="en-US" sz="1800" i="1" dirty="0"/>
              <a:t>public </a:t>
            </a:r>
            <a:r>
              <a:rPr lang="en-US" sz="1800" i="1" dirty="0" smtClean="0"/>
              <a:t>issues</a:t>
            </a:r>
            <a:endParaRPr lang="en-US" sz="1800" dirty="0" smtClean="0">
              <a:sym typeface="Wingdings" pitchFamily="2" charset="2"/>
            </a:endParaRPr>
          </a:p>
          <a:p>
            <a:pPr lvl="1"/>
            <a:r>
              <a:rPr lang="en-US" sz="1800" dirty="0" smtClean="0"/>
              <a:t>Public </a:t>
            </a:r>
            <a:r>
              <a:rPr lang="en-US" sz="1800" dirty="0"/>
              <a:t>issues could come from an array of </a:t>
            </a:r>
            <a:r>
              <a:rPr lang="en-US" sz="1800" dirty="0" smtClean="0"/>
              <a:t>areas</a:t>
            </a:r>
          </a:p>
          <a:p>
            <a:pPr lvl="2"/>
            <a:r>
              <a:rPr lang="en-US" sz="1800" dirty="0" smtClean="0"/>
              <a:t>Economic </a:t>
            </a:r>
            <a:r>
              <a:rPr lang="en-US" sz="1800" dirty="0"/>
              <a:t>development to social or cultural expansion (</a:t>
            </a:r>
            <a:r>
              <a:rPr lang="en-US" sz="1800" dirty="0">
                <a:hlinkClick r:id="" action="ppaction://hlinkfile" tooltip="Stanton, 2007 #490"/>
              </a:rPr>
              <a:t>Stanton et al., 2007</a:t>
            </a:r>
            <a:r>
              <a:rPr lang="en-US" sz="1800" dirty="0" smtClean="0"/>
              <a:t>)</a:t>
            </a:r>
          </a:p>
          <a:p>
            <a:pPr lvl="2"/>
            <a:r>
              <a:rPr lang="en-US" sz="1800" dirty="0"/>
              <a:t>E</a:t>
            </a:r>
            <a:r>
              <a:rPr lang="en-US" sz="1800" dirty="0" smtClean="0"/>
              <a:t>ducation </a:t>
            </a:r>
            <a:r>
              <a:rPr lang="en-US" sz="1800" dirty="0"/>
              <a:t>and the economy, agriculture and food, access to healthcare, urban revitalization, conservation of the environment, and natural resources (</a:t>
            </a:r>
            <a:r>
              <a:rPr lang="en-US" sz="1800" dirty="0">
                <a:hlinkClick r:id="" action="ppaction://hlinkfile" tooltip="The Kellogg Commission, 1999 #464"/>
              </a:rPr>
              <a:t>The Kellogg Commission, 1999</a:t>
            </a:r>
            <a:r>
              <a:rPr lang="en-US" sz="1800" dirty="0"/>
              <a:t>). </a:t>
            </a:r>
            <a:endParaRPr lang="en-US" sz="1800" dirty="0" smtClean="0">
              <a:sym typeface="Wingdings" pitchFamily="2" charset="2"/>
            </a:endParaRPr>
          </a:p>
          <a:p>
            <a:pPr lvl="1"/>
            <a:r>
              <a:rPr lang="en-US" sz="1800" dirty="0" smtClean="0"/>
              <a:t>Public issues most </a:t>
            </a:r>
            <a:r>
              <a:rPr lang="en-US" sz="1800" dirty="0"/>
              <a:t>relevant to </a:t>
            </a:r>
            <a:r>
              <a:rPr lang="en-US" sz="1800" dirty="0" smtClean="0"/>
              <a:t>mission</a:t>
            </a:r>
            <a:r>
              <a:rPr lang="en-US" sz="1800" dirty="0"/>
              <a:t>, faculty scholarship, and the surrounding communities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3206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1</a:t>
            </a:r>
            <a:r>
              <a:rPr lang="en-US" dirty="0"/>
              <a:t>: </a:t>
            </a:r>
            <a:r>
              <a:rPr lang="en-US" dirty="0" smtClean="0"/>
              <a:t>AN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dirty="0" smtClean="0"/>
              <a:t>UC </a:t>
            </a:r>
            <a:r>
              <a:rPr lang="en-US" dirty="0"/>
              <a:t>Berkeley Professor Victoria Robinson’s </a:t>
            </a:r>
            <a:r>
              <a:rPr lang="en-US" dirty="0" smtClean="0"/>
              <a:t>course: </a:t>
            </a:r>
            <a:r>
              <a:rPr lang="en-US" b="1" dirty="0" smtClean="0"/>
              <a:t>A </a:t>
            </a:r>
            <a:r>
              <a:rPr lang="en-US" b="1" dirty="0"/>
              <a:t>Comparative Survey of Racial and Ethnic Groups in the U.S: Towards an Abolition </a:t>
            </a:r>
            <a:r>
              <a:rPr lang="en-US" b="1" dirty="0" smtClean="0"/>
              <a:t>Pedagogy</a:t>
            </a:r>
          </a:p>
          <a:p>
            <a:pPr lvl="2"/>
            <a:r>
              <a:rPr lang="en-US" dirty="0" smtClean="0"/>
              <a:t>Tools </a:t>
            </a:r>
            <a:r>
              <a:rPr lang="en-US" dirty="0"/>
              <a:t>and historical background necessary </a:t>
            </a:r>
            <a:r>
              <a:rPr lang="en-US" dirty="0" smtClean="0"/>
              <a:t>engage </a:t>
            </a:r>
            <a:r>
              <a:rPr lang="en-US" dirty="0"/>
              <a:t>in meaningful and informed debates about race, gender, legal status, crime and punishment in the </a:t>
            </a:r>
            <a:r>
              <a:rPr lang="en-US" dirty="0" smtClean="0"/>
              <a:t>US</a:t>
            </a:r>
          </a:p>
          <a:p>
            <a:pPr lvl="2"/>
            <a:r>
              <a:rPr lang="en-US" dirty="0" smtClean="0"/>
              <a:t>Tools </a:t>
            </a:r>
            <a:r>
              <a:rPr lang="en-US" dirty="0"/>
              <a:t>into practice to consider questions of an abolition </a:t>
            </a:r>
            <a:r>
              <a:rPr lang="en-US" dirty="0" smtClean="0"/>
              <a:t>pedagogy</a:t>
            </a:r>
          </a:p>
          <a:p>
            <a:pPr lvl="3"/>
            <a:r>
              <a:rPr lang="en-US" dirty="0" smtClean="0"/>
              <a:t>Strives “create </a:t>
            </a:r>
            <a:r>
              <a:rPr lang="en-US" dirty="0"/>
              <a:t>genuinely healthy, stable communities that respond to harm without relying on imprisonment and </a:t>
            </a:r>
            <a:r>
              <a:rPr lang="en-US" dirty="0" smtClean="0"/>
              <a:t>punishment.” (Critical Resistance, 2012)</a:t>
            </a:r>
          </a:p>
          <a:p>
            <a:pPr lvl="1"/>
            <a:r>
              <a:rPr lang="en-US" dirty="0" smtClean="0"/>
              <a:t>In collaboration with:</a:t>
            </a:r>
          </a:p>
          <a:p>
            <a:pPr lvl="2"/>
            <a:r>
              <a:rPr lang="en-US" b="1" dirty="0" smtClean="0"/>
              <a:t>Critical Resistance </a:t>
            </a:r>
            <a:r>
              <a:rPr lang="en-US" dirty="0" smtClean="0"/>
              <a:t>(local-and national-prison abolition community organization)</a:t>
            </a:r>
          </a:p>
          <a:p>
            <a:pPr lvl="2"/>
            <a:r>
              <a:rPr lang="en-US" dirty="0" smtClean="0"/>
              <a:t>Two student fellows</a:t>
            </a:r>
          </a:p>
          <a:p>
            <a:pPr lvl="3"/>
            <a:r>
              <a:rPr lang="en-US" dirty="0" smtClean="0"/>
              <a:t>Identified public issues:</a:t>
            </a:r>
          </a:p>
          <a:p>
            <a:pPr lvl="4"/>
            <a:r>
              <a:rPr lang="en-US" dirty="0" smtClean="0"/>
              <a:t>Knowledge </a:t>
            </a:r>
            <a:r>
              <a:rPr lang="en-US" dirty="0"/>
              <a:t>gap </a:t>
            </a:r>
            <a:r>
              <a:rPr lang="en-US" dirty="0" smtClean="0"/>
              <a:t>the </a:t>
            </a:r>
            <a:r>
              <a:rPr lang="en-US" dirty="0"/>
              <a:t>prison industrial complex (PIC) and grassroots </a:t>
            </a:r>
            <a:r>
              <a:rPr lang="en-US" dirty="0" smtClean="0"/>
              <a:t>struggles</a:t>
            </a:r>
          </a:p>
          <a:p>
            <a:pPr lvl="4"/>
            <a:r>
              <a:rPr lang="en-US" dirty="0" smtClean="0"/>
              <a:t>Lack </a:t>
            </a:r>
            <a:r>
              <a:rPr lang="en-US" dirty="0"/>
              <a:t>of accessibility to existing PIC </a:t>
            </a:r>
            <a:r>
              <a:rPr lang="en-US" dirty="0" smtClean="0"/>
              <a:t>knowledge</a:t>
            </a:r>
          </a:p>
        </p:txBody>
      </p:sp>
    </p:spTree>
    <p:extLst>
      <p:ext uri="{BB962C8B-B14F-4D97-AF65-F5344CB8AC3E}">
        <p14:creationId xmlns:p14="http://schemas.microsoft.com/office/powerpoint/2010/main" val="9009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53440"/>
          </a:xfrm>
        </p:spPr>
        <p:txBody>
          <a:bodyPr/>
          <a:lstStyle/>
          <a:p>
            <a:r>
              <a:rPr lang="en-US" dirty="0" smtClean="0"/>
              <a:t>Community-engaged scholarship: Component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447800"/>
            <a:ext cx="7520940" cy="3232677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Importance </a:t>
            </a:r>
            <a:r>
              <a:rPr lang="en-US" sz="1800" dirty="0"/>
              <a:t>of </a:t>
            </a:r>
            <a:r>
              <a:rPr lang="en-US" sz="1800" i="1" dirty="0"/>
              <a:t>who</a:t>
            </a:r>
            <a:r>
              <a:rPr lang="en-US" sz="1800" dirty="0"/>
              <a:t> defines </a:t>
            </a:r>
            <a:r>
              <a:rPr lang="en-US" sz="1800" i="1" dirty="0"/>
              <a:t>real-life social problems </a:t>
            </a:r>
            <a:r>
              <a:rPr lang="en-US" sz="1800" dirty="0"/>
              <a:t>or </a:t>
            </a:r>
            <a:r>
              <a:rPr lang="en-US" sz="1800" i="1" dirty="0"/>
              <a:t>public issues</a:t>
            </a:r>
            <a:r>
              <a:rPr lang="en-US" sz="1800" dirty="0"/>
              <a:t> </a:t>
            </a:r>
          </a:p>
          <a:p>
            <a:pPr lvl="2"/>
            <a:r>
              <a:rPr lang="en-US" sz="1800" dirty="0"/>
              <a:t>Either community-identified or collaboratively identified with university and community members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347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2: AN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UC </a:t>
            </a:r>
            <a:r>
              <a:rPr lang="en-US" dirty="0"/>
              <a:t>Berkeley Professor William </a:t>
            </a:r>
            <a:r>
              <a:rPr lang="en-US" dirty="0" err="1"/>
              <a:t>Satariano’s</a:t>
            </a:r>
            <a:r>
              <a:rPr lang="en-US" dirty="0"/>
              <a:t> </a:t>
            </a:r>
            <a:r>
              <a:rPr lang="en-US" dirty="0" smtClean="0"/>
              <a:t>course: </a:t>
            </a:r>
            <a:r>
              <a:rPr lang="en-US" b="1" dirty="0"/>
              <a:t>Introduction to Community Health and Human </a:t>
            </a:r>
            <a:r>
              <a:rPr lang="en-US" b="1" dirty="0" smtClean="0"/>
              <a:t>Development</a:t>
            </a:r>
          </a:p>
          <a:p>
            <a:pPr lvl="2"/>
            <a:r>
              <a:rPr lang="en-US" dirty="0"/>
              <a:t>Collaborative syllabus development </a:t>
            </a:r>
            <a:endParaRPr lang="en-US" dirty="0" smtClean="0"/>
          </a:p>
          <a:p>
            <a:pPr lvl="3"/>
            <a:r>
              <a:rPr lang="en-US" dirty="0" smtClean="0"/>
              <a:t>Community </a:t>
            </a:r>
            <a:r>
              <a:rPr lang="en-US" dirty="0"/>
              <a:t>Advisory </a:t>
            </a:r>
            <a:r>
              <a:rPr lang="en-US" dirty="0" smtClean="0"/>
              <a:t>Board - </a:t>
            </a:r>
            <a:r>
              <a:rPr lang="en-US" dirty="0"/>
              <a:t>perspectives on key public health issues</a:t>
            </a:r>
            <a:endParaRPr lang="en-US" dirty="0" smtClean="0"/>
          </a:p>
          <a:p>
            <a:pPr lvl="4"/>
            <a:r>
              <a:rPr lang="en-US" dirty="0" smtClean="0"/>
              <a:t>Building on previous relationships….</a:t>
            </a:r>
          </a:p>
          <a:p>
            <a:pPr lvl="4"/>
            <a:r>
              <a:rPr lang="en-US" dirty="0" smtClean="0"/>
              <a:t>Local </a:t>
            </a:r>
            <a:r>
              <a:rPr lang="en-US" dirty="0"/>
              <a:t>health departments (Contra Costa County, Alameda County, and San Francisco</a:t>
            </a:r>
            <a:r>
              <a:rPr lang="en-US" dirty="0" smtClean="0"/>
              <a:t>)</a:t>
            </a:r>
          </a:p>
          <a:p>
            <a:pPr lvl="4"/>
            <a:r>
              <a:rPr lang="en-US" dirty="0" smtClean="0"/>
              <a:t>A </a:t>
            </a:r>
            <a:r>
              <a:rPr lang="en-US" dirty="0"/>
              <a:t>governmental agency—The Department of Maternal and Child Health </a:t>
            </a:r>
            <a:r>
              <a:rPr lang="en-US" dirty="0" smtClean="0"/>
              <a:t>Services</a:t>
            </a:r>
          </a:p>
          <a:p>
            <a:pPr lvl="4"/>
            <a:r>
              <a:rPr lang="en-US" dirty="0" smtClean="0"/>
              <a:t>Two </a:t>
            </a:r>
            <a:r>
              <a:rPr lang="en-US" dirty="0"/>
              <a:t>local nonprofit </a:t>
            </a:r>
            <a:r>
              <a:rPr lang="en-US" dirty="0" smtClean="0"/>
              <a:t>organizations</a:t>
            </a:r>
          </a:p>
          <a:p>
            <a:pPr lvl="5"/>
            <a:r>
              <a:rPr lang="en-US" dirty="0" smtClean="0"/>
              <a:t>Collaborating </a:t>
            </a:r>
            <a:r>
              <a:rPr lang="en-US" dirty="0"/>
              <a:t>Agencies Responding to Disasters (CARD</a:t>
            </a:r>
            <a:r>
              <a:rPr lang="en-US" dirty="0" smtClean="0"/>
              <a:t>)</a:t>
            </a:r>
          </a:p>
          <a:p>
            <a:pPr lvl="5"/>
            <a:r>
              <a:rPr lang="en-US" dirty="0" smtClean="0"/>
              <a:t>Building </a:t>
            </a:r>
            <a:r>
              <a:rPr lang="en-US" dirty="0"/>
              <a:t>Blocks for Kids </a:t>
            </a:r>
            <a:r>
              <a:rPr lang="en-US" dirty="0" smtClean="0"/>
              <a:t>(BB4K) </a:t>
            </a:r>
          </a:p>
          <a:p>
            <a:pPr lvl="2"/>
            <a:r>
              <a:rPr lang="en-US" dirty="0" smtClean="0"/>
              <a:t>Consulted on:</a:t>
            </a:r>
          </a:p>
          <a:p>
            <a:pPr lvl="3"/>
            <a:r>
              <a:rPr lang="en-US" dirty="0" smtClean="0"/>
              <a:t>course content, readings, in-class speakers, panel members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53440"/>
          </a:xfrm>
        </p:spPr>
        <p:txBody>
          <a:bodyPr/>
          <a:lstStyle/>
          <a:p>
            <a:r>
              <a:rPr lang="en-US" dirty="0" smtClean="0"/>
              <a:t>Community-engaged scholarship: Component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447800"/>
            <a:ext cx="7520940" cy="3232677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Community-university </a:t>
            </a:r>
            <a:r>
              <a:rPr lang="en-US" sz="1800" dirty="0"/>
              <a:t>partnerships that are </a:t>
            </a:r>
            <a:r>
              <a:rPr lang="en-US" sz="1800" i="1" dirty="0"/>
              <a:t>collaborative, reciprocal,</a:t>
            </a:r>
            <a:r>
              <a:rPr lang="en-US" sz="1800" dirty="0"/>
              <a:t> and </a:t>
            </a:r>
            <a:r>
              <a:rPr lang="en-US" sz="1800" i="1" dirty="0"/>
              <a:t>mutually beneficial</a:t>
            </a:r>
            <a:r>
              <a:rPr lang="en-US" sz="1800" dirty="0"/>
              <a:t> </a:t>
            </a:r>
            <a:endParaRPr lang="en-US" sz="1800" dirty="0" smtClean="0"/>
          </a:p>
          <a:p>
            <a:pPr lvl="2"/>
            <a:r>
              <a:rPr lang="en-US" sz="1800" dirty="0" smtClean="0"/>
              <a:t>Shared </a:t>
            </a:r>
            <a:r>
              <a:rPr lang="en-US" sz="1800" dirty="0"/>
              <a:t>authority in defining </a:t>
            </a:r>
            <a:r>
              <a:rPr lang="en-US" sz="1800" dirty="0" smtClean="0"/>
              <a:t>success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398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3: AN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1800" dirty="0" err="1" smtClean="0"/>
              <a:t>Satariano’s</a:t>
            </a:r>
            <a:r>
              <a:rPr lang="en-US" sz="1800" dirty="0" smtClean="0"/>
              <a:t> course: </a:t>
            </a:r>
            <a:r>
              <a:rPr lang="en-US" sz="1800" b="1" dirty="0"/>
              <a:t>Introduction to Community Health and Human </a:t>
            </a:r>
            <a:r>
              <a:rPr lang="en-US" sz="1800" b="1" dirty="0" smtClean="0"/>
              <a:t>Development</a:t>
            </a:r>
          </a:p>
          <a:p>
            <a:pPr lvl="1"/>
            <a:r>
              <a:rPr lang="en-US" sz="1800" dirty="0" smtClean="0"/>
              <a:t>Partnership </a:t>
            </a:r>
            <a:r>
              <a:rPr lang="en-US" sz="1800" dirty="0"/>
              <a:t>with </a:t>
            </a:r>
            <a:r>
              <a:rPr lang="en-US" sz="1800" b="1" dirty="0"/>
              <a:t>Building Blocks for Kids </a:t>
            </a:r>
            <a:r>
              <a:rPr lang="en-US" sz="1800" b="1" dirty="0" smtClean="0"/>
              <a:t> </a:t>
            </a:r>
            <a:r>
              <a:rPr lang="en-US" sz="1800" dirty="0" smtClean="0"/>
              <a:t>(BB4K—improving </a:t>
            </a:r>
            <a:r>
              <a:rPr lang="en-US" sz="1800" dirty="0"/>
              <a:t>the quality of life for children with health-related needs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Course learning goal:</a:t>
            </a:r>
          </a:p>
          <a:p>
            <a:pPr lvl="2"/>
            <a:r>
              <a:rPr lang="en-US" sz="1800" dirty="0"/>
              <a:t>S</a:t>
            </a:r>
            <a:r>
              <a:rPr lang="en-US" sz="1800" dirty="0" smtClean="0"/>
              <a:t>tudents should </a:t>
            </a:r>
            <a:r>
              <a:rPr lang="en-US" sz="1800" dirty="0"/>
              <a:t>be able to research and interpret </a:t>
            </a:r>
            <a:r>
              <a:rPr lang="en-US" sz="1800" dirty="0" smtClean="0"/>
              <a:t>US census </a:t>
            </a:r>
            <a:r>
              <a:rPr lang="en-US" sz="1800" dirty="0"/>
              <a:t>data and apply this information to assessing </a:t>
            </a:r>
            <a:r>
              <a:rPr lang="en-US" sz="1800" dirty="0" smtClean="0"/>
              <a:t>and addressing factors </a:t>
            </a:r>
            <a:r>
              <a:rPr lang="en-US" sz="1800" dirty="0"/>
              <a:t>in </a:t>
            </a:r>
            <a:r>
              <a:rPr lang="en-US" sz="1800" dirty="0" smtClean="0"/>
              <a:t>epidemiology</a:t>
            </a:r>
          </a:p>
          <a:p>
            <a:pPr lvl="1"/>
            <a:r>
              <a:rPr lang="en-US" sz="1800" dirty="0" smtClean="0"/>
              <a:t>BB4K writing government grant</a:t>
            </a:r>
          </a:p>
          <a:p>
            <a:pPr lvl="3"/>
            <a:r>
              <a:rPr lang="en-US" sz="1800" dirty="0" smtClean="0"/>
              <a:t>Include a </a:t>
            </a:r>
            <a:r>
              <a:rPr lang="en-US" sz="1800" dirty="0"/>
              <a:t>needs assessment of residents in their </a:t>
            </a:r>
            <a:r>
              <a:rPr lang="en-US" sz="1800" dirty="0" smtClean="0"/>
              <a:t>constituency</a:t>
            </a:r>
          </a:p>
          <a:p>
            <a:pPr lvl="3"/>
            <a:r>
              <a:rPr lang="en-US" sz="1800" dirty="0" smtClean="0"/>
              <a:t>Legitimacy through a </a:t>
            </a:r>
            <a:r>
              <a:rPr lang="en-US" sz="1800" dirty="0"/>
              <a:t>university </a:t>
            </a:r>
            <a:r>
              <a:rPr lang="en-US" sz="1800" dirty="0" smtClean="0"/>
              <a:t>partnership</a:t>
            </a:r>
          </a:p>
          <a:p>
            <a:pPr lvl="1"/>
            <a:r>
              <a:rPr lang="en-US" sz="1800" dirty="0" smtClean="0"/>
              <a:t>Reciprocal and mutually beneficial partnership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7188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53440"/>
          </a:xfrm>
        </p:spPr>
        <p:txBody>
          <a:bodyPr/>
          <a:lstStyle/>
          <a:p>
            <a:r>
              <a:rPr lang="en-US" dirty="0" smtClean="0"/>
              <a:t>Community-engaged scholarship: Component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447800"/>
            <a:ext cx="7520940" cy="3232677"/>
          </a:xfrm>
        </p:spPr>
        <p:txBody>
          <a:bodyPr>
            <a:normAutofit/>
          </a:bodyPr>
          <a:lstStyle/>
          <a:p>
            <a:pPr lvl="1"/>
            <a:r>
              <a:rPr lang="en-US" sz="1800" i="1" dirty="0" smtClean="0"/>
              <a:t>Collaborative </a:t>
            </a:r>
            <a:r>
              <a:rPr lang="en-US" sz="1800" i="1" dirty="0"/>
              <a:t>production of </a:t>
            </a:r>
            <a:r>
              <a:rPr lang="en-US" sz="1800" i="1" dirty="0" smtClean="0"/>
              <a:t>knowledge</a:t>
            </a:r>
          </a:p>
          <a:p>
            <a:pPr lvl="1"/>
            <a:r>
              <a:rPr lang="en-US" sz="1800" dirty="0"/>
              <a:t>Knowledge-generating tasks are shared with community partners and university </a:t>
            </a:r>
            <a:r>
              <a:rPr lang="en-US" sz="1800" dirty="0" smtClean="0"/>
              <a:t>members</a:t>
            </a:r>
          </a:p>
          <a:p>
            <a:pPr lvl="2"/>
            <a:r>
              <a:rPr lang="en-US" sz="1800" dirty="0" smtClean="0"/>
              <a:t>Everyone </a:t>
            </a:r>
            <a:r>
              <a:rPr lang="en-US" sz="1800" dirty="0"/>
              <a:t>has a role in public </a:t>
            </a:r>
            <a:r>
              <a:rPr lang="en-US" sz="1800" dirty="0" smtClean="0"/>
              <a:t>problem-solving</a:t>
            </a:r>
          </a:p>
        </p:txBody>
      </p:sp>
    </p:spTree>
    <p:extLst>
      <p:ext uri="{BB962C8B-B14F-4D97-AF65-F5344CB8AC3E}">
        <p14:creationId xmlns:p14="http://schemas.microsoft.com/office/powerpoint/2010/main" val="317647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20940" cy="548640"/>
          </a:xfrm>
        </p:spPr>
        <p:txBody>
          <a:bodyPr/>
          <a:lstStyle/>
          <a:p>
            <a:r>
              <a:rPr lang="en-US" dirty="0" smtClean="0"/>
              <a:t>Component 4: AN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914400"/>
            <a:ext cx="7520940" cy="3766077"/>
          </a:xfrm>
        </p:spPr>
        <p:txBody>
          <a:bodyPr>
            <a:noAutofit/>
          </a:bodyPr>
          <a:lstStyle/>
          <a:p>
            <a:pPr lvl="1"/>
            <a:r>
              <a:rPr lang="en-US" sz="1800" dirty="0" smtClean="0"/>
              <a:t>Robinson’s </a:t>
            </a:r>
            <a:r>
              <a:rPr lang="en-US" sz="1800" dirty="0"/>
              <a:t>course: </a:t>
            </a:r>
            <a:r>
              <a:rPr lang="en-US" sz="1800" b="1" dirty="0" smtClean="0"/>
              <a:t>Comparative </a:t>
            </a:r>
            <a:r>
              <a:rPr lang="en-US" sz="1800" b="1" dirty="0"/>
              <a:t>Survey of Racial and Ethnic Groups in </a:t>
            </a:r>
            <a:r>
              <a:rPr lang="en-US" sz="1800" b="1" dirty="0" smtClean="0"/>
              <a:t>U.S</a:t>
            </a:r>
          </a:p>
          <a:p>
            <a:pPr lvl="1"/>
            <a:r>
              <a:rPr lang="en-US" sz="1800" dirty="0" smtClean="0"/>
              <a:t>Establishing the knowledge gap on the prison industrial complex</a:t>
            </a:r>
          </a:p>
          <a:p>
            <a:pPr lvl="2"/>
            <a:r>
              <a:rPr lang="en-US" dirty="0" smtClean="0"/>
              <a:t>UC </a:t>
            </a:r>
            <a:r>
              <a:rPr lang="en-US" dirty="0"/>
              <a:t>Berkeley Student Fellows in the </a:t>
            </a:r>
            <a:r>
              <a:rPr lang="en-US" dirty="0" smtClean="0"/>
              <a:t>course: David Melena and </a:t>
            </a:r>
            <a:r>
              <a:rPr lang="en-US" dirty="0"/>
              <a:t>Aries </a:t>
            </a:r>
            <a:r>
              <a:rPr lang="en-US" dirty="0" smtClean="0"/>
              <a:t>Jaramillo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Three </a:t>
            </a:r>
            <a:r>
              <a:rPr lang="en-US" dirty="0"/>
              <a:t>members of Critical </a:t>
            </a:r>
            <a:r>
              <a:rPr lang="en-US" dirty="0" smtClean="0"/>
              <a:t>Resistance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sz="1800" dirty="0"/>
              <a:t>Critical Resistance </a:t>
            </a:r>
            <a:endParaRPr lang="en-US" sz="1800" dirty="0" smtClean="0"/>
          </a:p>
          <a:p>
            <a:pPr lvl="2"/>
            <a:r>
              <a:rPr lang="en-US" dirty="0"/>
              <a:t>O</a:t>
            </a:r>
            <a:r>
              <a:rPr lang="en-US" dirty="0" smtClean="0"/>
              <a:t>rganizing </a:t>
            </a:r>
            <a:r>
              <a:rPr lang="en-US" dirty="0"/>
              <a:t>experiences and familiarity with community oral </a:t>
            </a:r>
            <a:r>
              <a:rPr lang="en-US" dirty="0" smtClean="0"/>
              <a:t>histories</a:t>
            </a:r>
          </a:p>
          <a:p>
            <a:pPr lvl="2"/>
            <a:r>
              <a:rPr lang="en-US" dirty="0" smtClean="0"/>
              <a:t>Identified </a:t>
            </a:r>
            <a:r>
              <a:rPr lang="en-US" dirty="0"/>
              <a:t>specific categories of knowledge missing from </a:t>
            </a:r>
            <a:r>
              <a:rPr lang="en-US" dirty="0" smtClean="0"/>
              <a:t>Wikipedia</a:t>
            </a:r>
          </a:p>
          <a:p>
            <a:pPr lvl="3"/>
            <a:r>
              <a:rPr lang="en-US" dirty="0" smtClean="0"/>
              <a:t>E.g. alternatives to incarceration, three </a:t>
            </a:r>
            <a:r>
              <a:rPr lang="en-US" dirty="0"/>
              <a:t>strikes, gender responsive corrections, and racial profiling </a:t>
            </a:r>
            <a:endParaRPr lang="en-US" dirty="0" smtClean="0"/>
          </a:p>
          <a:p>
            <a:pPr lvl="1"/>
            <a:r>
              <a:rPr lang="en-US" sz="1800" dirty="0" smtClean="0"/>
              <a:t>Students</a:t>
            </a:r>
          </a:p>
          <a:p>
            <a:pPr lvl="2"/>
            <a:r>
              <a:rPr lang="en-US" dirty="0" smtClean="0"/>
              <a:t>Collaborative working groups</a:t>
            </a:r>
          </a:p>
          <a:p>
            <a:pPr lvl="2"/>
            <a:r>
              <a:rPr lang="en-US" dirty="0" smtClean="0"/>
              <a:t>Researched , wrote, revised Wikipedia pages with academic standards for citations</a:t>
            </a:r>
          </a:p>
          <a:p>
            <a:pPr lvl="1"/>
            <a:r>
              <a:rPr lang="en-US" sz="1800" dirty="0" smtClean="0"/>
              <a:t>New knowledge collaboratively created and publicly available</a:t>
            </a:r>
          </a:p>
        </p:txBody>
      </p:sp>
    </p:spTree>
    <p:extLst>
      <p:ext uri="{BB962C8B-B14F-4D97-AF65-F5344CB8AC3E}">
        <p14:creationId xmlns:p14="http://schemas.microsoft.com/office/powerpoint/2010/main" val="59238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53440"/>
          </a:xfrm>
        </p:spPr>
        <p:txBody>
          <a:bodyPr/>
          <a:lstStyle/>
          <a:p>
            <a:r>
              <a:rPr lang="en-US" dirty="0" smtClean="0"/>
              <a:t>Community-engaged scholarship: Component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447800"/>
            <a:ext cx="7520940" cy="3232677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Use </a:t>
            </a:r>
            <a:r>
              <a:rPr lang="en-US" sz="1800" dirty="0"/>
              <a:t>of </a:t>
            </a:r>
            <a:r>
              <a:rPr lang="en-US" sz="1800" i="1" dirty="0"/>
              <a:t>institutional resources and knowledge</a:t>
            </a:r>
            <a:r>
              <a:rPr lang="en-US" sz="1800" dirty="0"/>
              <a:t> to solve real-life public </a:t>
            </a:r>
            <a:r>
              <a:rPr lang="en-US" sz="1800" dirty="0" smtClean="0"/>
              <a:t>issues</a:t>
            </a:r>
          </a:p>
          <a:p>
            <a:pPr lvl="1"/>
            <a:r>
              <a:rPr lang="en-US" sz="1800" dirty="0" smtClean="0"/>
              <a:t>Universities rich in:</a:t>
            </a:r>
          </a:p>
          <a:p>
            <a:pPr lvl="2"/>
            <a:r>
              <a:rPr lang="en-US" sz="1800" dirty="0" smtClean="0"/>
              <a:t>library </a:t>
            </a:r>
            <a:r>
              <a:rPr lang="en-US" sz="1800" dirty="0"/>
              <a:t>access, technology, research-expertise, and </a:t>
            </a:r>
            <a:r>
              <a:rPr lang="en-US" sz="1800" dirty="0" smtClean="0"/>
              <a:t>knowledge</a:t>
            </a:r>
          </a:p>
          <a:p>
            <a:pPr lvl="1"/>
            <a:r>
              <a:rPr lang="en-US" sz="1800" dirty="0" smtClean="0"/>
              <a:t>Communities rich in:</a:t>
            </a:r>
          </a:p>
          <a:p>
            <a:pPr lvl="2"/>
            <a:r>
              <a:rPr lang="en-US" sz="1800" dirty="0" smtClean="0"/>
              <a:t>Practical application of theoretical knowledge</a:t>
            </a:r>
          </a:p>
          <a:p>
            <a:pPr lvl="1"/>
            <a:r>
              <a:rPr lang="en-US" sz="1800" dirty="0" smtClean="0"/>
              <a:t>Connecting university </a:t>
            </a:r>
            <a:r>
              <a:rPr lang="en-US" sz="1800" dirty="0"/>
              <a:t>resources </a:t>
            </a:r>
            <a:r>
              <a:rPr lang="en-US" sz="1800" dirty="0" smtClean="0"/>
              <a:t>to community knowledge and/or issues</a:t>
            </a:r>
          </a:p>
        </p:txBody>
      </p:sp>
    </p:spTree>
    <p:extLst>
      <p:ext uri="{BB962C8B-B14F-4D97-AF65-F5344CB8AC3E}">
        <p14:creationId xmlns:p14="http://schemas.microsoft.com/office/powerpoint/2010/main" val="151151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5: AN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800" dirty="0" smtClean="0"/>
              <a:t>UC </a:t>
            </a:r>
            <a:r>
              <a:rPr lang="en-US" sz="1800" dirty="0"/>
              <a:t>Berkeley </a:t>
            </a:r>
            <a:r>
              <a:rPr lang="en-US" sz="1800" dirty="0" smtClean="0"/>
              <a:t>Art Practice </a:t>
            </a:r>
            <a:r>
              <a:rPr lang="en-US" sz="1800" dirty="0" smtClean="0"/>
              <a:t>course</a:t>
            </a:r>
            <a:r>
              <a:rPr lang="en-US" sz="1800" dirty="0" smtClean="0"/>
              <a:t>… need to check in further with professor of this course before sharing.</a:t>
            </a:r>
            <a:endParaRPr lang="en-US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417925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382000" cy="853440"/>
          </a:xfrm>
        </p:spPr>
        <p:txBody>
          <a:bodyPr/>
          <a:lstStyle/>
          <a:p>
            <a:r>
              <a:rPr lang="en-US" sz="1800" b="1" dirty="0"/>
              <a:t>Engaged Communities, Critical Citizens: A Pedagogy for Collaboratively Developing Knowledge and Solutions to </a:t>
            </a:r>
            <a:r>
              <a:rPr lang="en-US" sz="1800" b="1" dirty="0" smtClean="0"/>
              <a:t>Public Issues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sz="1800" dirty="0" smtClean="0"/>
              <a:t>US </a:t>
            </a:r>
            <a:r>
              <a:rPr lang="en-US" sz="1800" dirty="0"/>
              <a:t>higher education institutions mission </a:t>
            </a:r>
            <a:r>
              <a:rPr lang="en-US" sz="1800" dirty="0" smtClean="0"/>
              <a:t>statements returning to civic </a:t>
            </a:r>
            <a:r>
              <a:rPr lang="en-US" sz="1800" dirty="0"/>
              <a:t>purposes of higher education</a:t>
            </a:r>
            <a:r>
              <a:rPr lang="en-US" sz="1800" dirty="0" smtClean="0"/>
              <a:t> </a:t>
            </a:r>
            <a:r>
              <a:rPr lang="en-US" sz="1800" dirty="0"/>
              <a:t>(</a:t>
            </a:r>
            <a:r>
              <a:rPr lang="en-US" sz="1800" dirty="0">
                <a:hlinkClick r:id="" action="ppaction://hlinkfile" tooltip="AACU, 2008 #223"/>
              </a:rPr>
              <a:t>AACU, 2008</a:t>
            </a:r>
            <a:r>
              <a:rPr lang="en-US" sz="1800" dirty="0"/>
              <a:t>; </a:t>
            </a:r>
            <a:r>
              <a:rPr lang="en-US" sz="1800" dirty="0" err="1">
                <a:hlinkClick r:id="" action="ppaction://hlinkfile" tooltip="Furco, 2001 #394"/>
              </a:rPr>
              <a:t>Furco</a:t>
            </a:r>
            <a:r>
              <a:rPr lang="en-US" sz="1800" dirty="0">
                <a:hlinkClick r:id="" action="ppaction://hlinkfile" tooltip="Furco, 2001 #394"/>
              </a:rPr>
              <a:t> &amp; Goss, 2001</a:t>
            </a:r>
            <a:r>
              <a:rPr lang="en-US" sz="1800" dirty="0"/>
              <a:t>; </a:t>
            </a:r>
            <a:r>
              <a:rPr lang="en-US" sz="1800" dirty="0" err="1">
                <a:hlinkClick r:id="" action="ppaction://hlinkfile" tooltip="Musil, 2011 #435"/>
              </a:rPr>
              <a:t>Musil</a:t>
            </a:r>
            <a:r>
              <a:rPr lang="en-US" sz="1800" dirty="0">
                <a:hlinkClick r:id="" action="ppaction://hlinkfile" tooltip="Musil, 2011 #435"/>
              </a:rPr>
              <a:t>, 2011</a:t>
            </a:r>
            <a:r>
              <a:rPr lang="en-US" sz="1800" dirty="0"/>
              <a:t>)</a:t>
            </a:r>
          </a:p>
          <a:p>
            <a:pPr lvl="1"/>
            <a:r>
              <a:rPr lang="en-US" sz="1800" i="1" dirty="0" smtClean="0"/>
              <a:t>Community-engaged scholarship </a:t>
            </a:r>
            <a:r>
              <a:rPr lang="en-US" sz="1800" dirty="0" smtClean="0"/>
              <a:t>recommended </a:t>
            </a:r>
            <a:r>
              <a:rPr lang="en-US" sz="1800" dirty="0"/>
              <a:t>as a practice for achieving </a:t>
            </a:r>
            <a:r>
              <a:rPr lang="en-US" sz="1800" dirty="0" smtClean="0"/>
              <a:t>civic </a:t>
            </a:r>
            <a:r>
              <a:rPr lang="en-US" sz="1800" dirty="0"/>
              <a:t>outcomes (</a:t>
            </a:r>
            <a:r>
              <a:rPr lang="en-US" sz="1800" dirty="0">
                <a:hlinkClick r:id="" action="ppaction://hlinkfile" tooltip="Boyer, 1996 #378"/>
              </a:rPr>
              <a:t>Boyer, 1996</a:t>
            </a:r>
            <a:r>
              <a:rPr lang="en-US" sz="1800" dirty="0"/>
              <a:t>; </a:t>
            </a:r>
            <a:r>
              <a:rPr lang="en-US" sz="1800" dirty="0">
                <a:hlinkClick r:id="" action="ppaction://hlinkfile" tooltip="Campus Compact, 2011 #421"/>
              </a:rPr>
              <a:t>Campus Compact, 2011</a:t>
            </a:r>
            <a:r>
              <a:rPr lang="en-US" sz="1800" dirty="0"/>
              <a:t>). </a:t>
            </a:r>
            <a:endParaRPr lang="en-US" sz="1800" dirty="0" smtClean="0"/>
          </a:p>
          <a:p>
            <a:pPr lvl="1"/>
            <a:r>
              <a:rPr lang="en-US" sz="1800" dirty="0" smtClean="0"/>
              <a:t>Multiple meanings, overlapping meanings (</a:t>
            </a:r>
            <a:r>
              <a:rPr lang="en-US" sz="1800" dirty="0" smtClean="0">
                <a:hlinkClick r:id="" action="ppaction://hlinkfile" tooltip="Howard, 2011 #482"/>
              </a:rPr>
              <a:t>Howard, 2011</a:t>
            </a:r>
            <a:r>
              <a:rPr lang="en-US" sz="1800" dirty="0" smtClean="0"/>
              <a:t>)</a:t>
            </a:r>
          </a:p>
          <a:p>
            <a:pPr lvl="2"/>
            <a:r>
              <a:rPr lang="en-US" sz="1800" dirty="0" smtClean="0"/>
              <a:t>Lack </a:t>
            </a:r>
            <a:r>
              <a:rPr lang="en-US" sz="1800" dirty="0"/>
              <a:t>of clarity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70749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53440"/>
          </a:xfrm>
        </p:spPr>
        <p:txBody>
          <a:bodyPr/>
          <a:lstStyle/>
          <a:p>
            <a:r>
              <a:rPr lang="en-US" dirty="0" smtClean="0"/>
              <a:t>Community-engaged scholarship: Component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447800"/>
            <a:ext cx="7520940" cy="3232677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Course content and focus related </a:t>
            </a:r>
            <a:r>
              <a:rPr lang="en-US" sz="1800" dirty="0"/>
              <a:t>to the faculty member’s scholarship </a:t>
            </a:r>
            <a:endParaRPr lang="en-US" sz="1800" dirty="0" smtClean="0"/>
          </a:p>
          <a:p>
            <a:pPr lvl="2"/>
            <a:r>
              <a:rPr lang="en-US" sz="1800" dirty="0"/>
              <a:t>Community-based component related to academic content of course</a:t>
            </a:r>
          </a:p>
          <a:p>
            <a:pPr lvl="2"/>
            <a:r>
              <a:rPr lang="en-US" sz="1800" dirty="0"/>
              <a:t>Community-based component </a:t>
            </a:r>
            <a:r>
              <a:rPr lang="en-US" sz="1800" dirty="0" smtClean="0"/>
              <a:t>extends </a:t>
            </a:r>
            <a:r>
              <a:rPr lang="en-US" sz="1800" dirty="0"/>
              <a:t>faculty member’s research and/or results in collaborative knowledge production in faculty member’s area of expertise</a:t>
            </a:r>
          </a:p>
        </p:txBody>
      </p:sp>
    </p:spTree>
    <p:extLst>
      <p:ext uri="{BB962C8B-B14F-4D97-AF65-F5344CB8AC3E}">
        <p14:creationId xmlns:p14="http://schemas.microsoft.com/office/powerpoint/2010/main" val="37562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6: AN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dirty="0"/>
              <a:t>UC Berkeley Professor Juana </a:t>
            </a:r>
            <a:r>
              <a:rPr lang="en-US" dirty="0" err="1"/>
              <a:t>María</a:t>
            </a:r>
            <a:r>
              <a:rPr lang="en-US" dirty="0"/>
              <a:t> Rodríguez’s course: </a:t>
            </a:r>
            <a:r>
              <a:rPr lang="en-US" b="1" dirty="0"/>
              <a:t>Queer Theories/Activist Practices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aculty </a:t>
            </a:r>
            <a:r>
              <a:rPr lang="en-US" dirty="0"/>
              <a:t>member’s </a:t>
            </a:r>
            <a:r>
              <a:rPr lang="en-US" dirty="0" smtClean="0"/>
              <a:t>scholarship: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ntersection </a:t>
            </a:r>
            <a:r>
              <a:rPr lang="en-US" dirty="0"/>
              <a:t>of ethnic studies and </a:t>
            </a:r>
            <a:r>
              <a:rPr lang="en-US" dirty="0" smtClean="0"/>
              <a:t>sexuality</a:t>
            </a:r>
          </a:p>
          <a:p>
            <a:pPr lvl="2"/>
            <a:r>
              <a:rPr lang="en-US" dirty="0" smtClean="0"/>
              <a:t>Identities transformed </a:t>
            </a:r>
            <a:r>
              <a:rPr lang="en-US" dirty="0"/>
              <a:t>through language, </a:t>
            </a:r>
            <a:r>
              <a:rPr lang="en-US" dirty="0" smtClean="0"/>
              <a:t>law</a:t>
            </a:r>
            <a:r>
              <a:rPr lang="en-US" dirty="0"/>
              <a:t>, culture, and public </a:t>
            </a:r>
            <a:r>
              <a:rPr lang="en-US" dirty="0" smtClean="0"/>
              <a:t>policy</a:t>
            </a:r>
          </a:p>
          <a:p>
            <a:pPr lvl="3"/>
            <a:r>
              <a:rPr lang="en-US" sz="1500" dirty="0" smtClean="0"/>
              <a:t>Spaces: Activism-in </a:t>
            </a:r>
            <a:r>
              <a:rPr lang="en-US" sz="1500" dirty="0"/>
              <a:t>particular surrounding </a:t>
            </a:r>
            <a:r>
              <a:rPr lang="en-US" sz="1500" dirty="0" smtClean="0"/>
              <a:t>HIV; </a:t>
            </a:r>
            <a:r>
              <a:rPr lang="en-US" sz="1500" dirty="0"/>
              <a:t>immigration </a:t>
            </a:r>
            <a:r>
              <a:rPr lang="en-US" sz="1500" dirty="0" smtClean="0"/>
              <a:t>law; </a:t>
            </a:r>
            <a:r>
              <a:rPr lang="en-US" sz="1500" dirty="0"/>
              <a:t>and </a:t>
            </a:r>
            <a:r>
              <a:rPr lang="en-US" sz="1500" dirty="0" smtClean="0"/>
              <a:t>cyberspace</a:t>
            </a:r>
            <a:endParaRPr lang="en-US" sz="1500" dirty="0"/>
          </a:p>
          <a:p>
            <a:pPr lvl="1"/>
            <a:r>
              <a:rPr lang="en-US" dirty="0"/>
              <a:t>Course </a:t>
            </a:r>
            <a:r>
              <a:rPr lang="en-US" dirty="0" smtClean="0"/>
              <a:t>content: 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efinitions </a:t>
            </a:r>
            <a:r>
              <a:rPr lang="en-US" dirty="0"/>
              <a:t>of activism, community engagement, and social </a:t>
            </a:r>
            <a:r>
              <a:rPr lang="en-US" dirty="0" smtClean="0"/>
              <a:t>transformation</a:t>
            </a:r>
          </a:p>
          <a:p>
            <a:pPr lvl="2"/>
            <a:r>
              <a:rPr lang="en-US" dirty="0" smtClean="0"/>
              <a:t>Limits/possibilities various </a:t>
            </a:r>
            <a:r>
              <a:rPr lang="en-US" dirty="0"/>
              <a:t>interventions—arts, law, advocacy, and direct action</a:t>
            </a:r>
            <a:endParaRPr lang="en-US" dirty="0" smtClean="0"/>
          </a:p>
          <a:p>
            <a:pPr lvl="1"/>
            <a:r>
              <a:rPr lang="en-US" dirty="0"/>
              <a:t>Community-based </a:t>
            </a:r>
            <a:r>
              <a:rPr lang="en-US" dirty="0" smtClean="0"/>
              <a:t>component</a:t>
            </a:r>
          </a:p>
          <a:p>
            <a:pPr lvl="2"/>
            <a:r>
              <a:rPr lang="en-US" dirty="0" smtClean="0"/>
              <a:t>Community organizations </a:t>
            </a:r>
            <a:r>
              <a:rPr lang="en-US" dirty="0"/>
              <a:t>focused on</a:t>
            </a:r>
            <a:r>
              <a:rPr lang="en-US" dirty="0" smtClean="0"/>
              <a:t> HIV activism,</a:t>
            </a:r>
            <a:r>
              <a:rPr lang="en-US" dirty="0"/>
              <a:t> arts, law</a:t>
            </a:r>
            <a:r>
              <a:rPr lang="en-US" dirty="0" smtClean="0"/>
              <a:t>, and advocacy</a:t>
            </a:r>
          </a:p>
          <a:p>
            <a:pPr lvl="1"/>
            <a:r>
              <a:rPr lang="en-US" dirty="0" smtClean="0"/>
              <a:t>Collaborative </a:t>
            </a:r>
            <a:r>
              <a:rPr lang="en-US" dirty="0"/>
              <a:t>knowledge </a:t>
            </a:r>
            <a:r>
              <a:rPr lang="en-US" dirty="0" smtClean="0"/>
              <a:t>production: annotated bibliographies</a:t>
            </a:r>
          </a:p>
          <a:p>
            <a:pPr lvl="1"/>
            <a:r>
              <a:rPr lang="en-US" dirty="0" smtClean="0"/>
              <a:t>Extension research: other direction… research deepens course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87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310640"/>
          </a:xfrm>
        </p:spPr>
        <p:txBody>
          <a:bodyPr/>
          <a:lstStyle/>
          <a:p>
            <a:r>
              <a:rPr lang="en-US" b="1" dirty="0"/>
              <a:t>Integrating Community-Engaged Scholarship and Critical Service-Learning: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676400"/>
            <a:ext cx="7520940" cy="3004077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Many </a:t>
            </a:r>
            <a:r>
              <a:rPr lang="en-US" dirty="0"/>
              <a:t>similarities between critical service-learning and community-engaged </a:t>
            </a:r>
            <a:r>
              <a:rPr lang="en-US" dirty="0" smtClean="0"/>
              <a:t>scholarship:</a:t>
            </a:r>
          </a:p>
          <a:p>
            <a:pPr lvl="2"/>
            <a:r>
              <a:rPr lang="en-US" dirty="0" smtClean="0"/>
              <a:t>Development </a:t>
            </a:r>
            <a:r>
              <a:rPr lang="en-US" dirty="0"/>
              <a:t>of authentic relationships with community </a:t>
            </a:r>
            <a:r>
              <a:rPr lang="en-US" dirty="0" smtClean="0"/>
              <a:t>partners</a:t>
            </a:r>
          </a:p>
          <a:p>
            <a:pPr lvl="2"/>
            <a:r>
              <a:rPr lang="en-US" dirty="0" smtClean="0"/>
              <a:t>Focus </a:t>
            </a:r>
            <a:r>
              <a:rPr lang="en-US" dirty="0"/>
              <a:t>on relevant social </a:t>
            </a:r>
            <a:r>
              <a:rPr lang="en-US" dirty="0" smtClean="0"/>
              <a:t>issues</a:t>
            </a:r>
          </a:p>
          <a:p>
            <a:pPr lvl="2"/>
            <a:r>
              <a:rPr lang="en-US" dirty="0" smtClean="0"/>
              <a:t>Integration </a:t>
            </a:r>
            <a:r>
              <a:rPr lang="en-US" dirty="0"/>
              <a:t>of service or community-engagement with course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Community-engaged scholarship: A </a:t>
            </a:r>
            <a:r>
              <a:rPr lang="en-US" dirty="0"/>
              <a:t>slight shift in </a:t>
            </a:r>
            <a:r>
              <a:rPr lang="en-US" dirty="0" smtClean="0"/>
              <a:t>emphasis</a:t>
            </a:r>
          </a:p>
          <a:p>
            <a:pPr lvl="2"/>
            <a:r>
              <a:rPr lang="en-US" dirty="0" smtClean="0"/>
              <a:t>Community-engaged scholarship: includes focus </a:t>
            </a:r>
            <a:r>
              <a:rPr lang="en-US" dirty="0"/>
              <a:t>of utilizing institutional resources </a:t>
            </a:r>
            <a:endParaRPr lang="en-US" dirty="0" smtClean="0"/>
          </a:p>
          <a:p>
            <a:pPr lvl="2"/>
            <a:r>
              <a:rPr lang="en-US" dirty="0" smtClean="0"/>
              <a:t>Critical </a:t>
            </a:r>
            <a:r>
              <a:rPr lang="en-US" dirty="0"/>
              <a:t>service-learning </a:t>
            </a:r>
            <a:r>
              <a:rPr lang="en-US" dirty="0" smtClean="0"/>
              <a:t>focus on:</a:t>
            </a:r>
          </a:p>
          <a:p>
            <a:pPr lvl="3"/>
            <a:r>
              <a:rPr lang="en-US" dirty="0" smtClean="0"/>
              <a:t>Balancing </a:t>
            </a:r>
            <a:r>
              <a:rPr lang="en-US" dirty="0"/>
              <a:t>student learning and service </a:t>
            </a:r>
            <a:r>
              <a:rPr lang="en-US" i="1" dirty="0"/>
              <a:t>with</a:t>
            </a:r>
            <a:r>
              <a:rPr lang="en-US" dirty="0"/>
              <a:t> the </a:t>
            </a:r>
            <a:r>
              <a:rPr lang="en-US" dirty="0" smtClean="0"/>
              <a:t>community-identified needs/issues</a:t>
            </a:r>
          </a:p>
          <a:p>
            <a:pPr lvl="2"/>
            <a:r>
              <a:rPr lang="en-US" dirty="0" smtClean="0"/>
              <a:t>Community-engaged </a:t>
            </a:r>
            <a:r>
              <a:rPr lang="en-US" dirty="0"/>
              <a:t>scholarship focuses </a:t>
            </a:r>
            <a:r>
              <a:rPr lang="en-US" dirty="0" smtClean="0"/>
              <a:t>on:</a:t>
            </a:r>
          </a:p>
          <a:p>
            <a:pPr lvl="3"/>
            <a:r>
              <a:rPr lang="en-US" dirty="0" smtClean="0"/>
              <a:t>Knowledge </a:t>
            </a:r>
            <a:r>
              <a:rPr lang="en-US" dirty="0"/>
              <a:t>application and the collaborative production of knowledge to solve pressing social issues. </a:t>
            </a:r>
            <a:endParaRPr lang="en-US" dirty="0" smtClean="0"/>
          </a:p>
          <a:p>
            <a:pPr lvl="2"/>
            <a:r>
              <a:rPr lang="en-US" dirty="0" smtClean="0"/>
              <a:t>Progressive </a:t>
            </a:r>
            <a:r>
              <a:rPr lang="en-US" dirty="0"/>
              <a:t>shift from locating </a:t>
            </a:r>
            <a:r>
              <a:rPr lang="en-US" dirty="0" smtClean="0"/>
              <a:t>“social problems” </a:t>
            </a:r>
            <a:r>
              <a:rPr lang="en-US" i="1" dirty="0"/>
              <a:t>within</a:t>
            </a:r>
            <a:r>
              <a:rPr lang="en-US" dirty="0"/>
              <a:t> communities to locating problems in </a:t>
            </a:r>
            <a:r>
              <a:rPr lang="en-US" i="1" dirty="0"/>
              <a:t>our</a:t>
            </a:r>
            <a:r>
              <a:rPr lang="en-US" dirty="0"/>
              <a:t> </a:t>
            </a:r>
            <a:r>
              <a:rPr lang="en-US" dirty="0" smtClean="0"/>
              <a:t>democracy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09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on critical service-learning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 algn="ctr">
              <a:buNone/>
            </a:pPr>
            <a:endParaRPr lang="en-US" i="1" dirty="0" smtClean="0"/>
          </a:p>
          <a:p>
            <a:pPr marL="0" lvl="1" indent="0" algn="ctr">
              <a:buNone/>
            </a:pPr>
            <a:r>
              <a:rPr lang="en-US" sz="1800" i="1" dirty="0" smtClean="0"/>
              <a:t>“Without </a:t>
            </a:r>
            <a:r>
              <a:rPr lang="en-US" sz="1800" i="1" dirty="0"/>
              <a:t>the exercise of care and consciousness, drawing attention to root causes of social problems, and involving students in actions and initiatives addressing root causes, service-learning may have no impact beyond students’ good feelings. In fact, a service-learning experience that does not pay attention to those issues and concerns may involve students in the community in a way that perpetuates inequality …” (</a:t>
            </a:r>
            <a:r>
              <a:rPr lang="en-US" sz="1800" i="1" dirty="0">
                <a:hlinkClick r:id="" action="ppaction://hlinkfile" tooltip="Mitchell, 2008 #480"/>
              </a:rPr>
              <a:t>Mitchell, 2008, p. 51</a:t>
            </a:r>
            <a:r>
              <a:rPr lang="en-US" sz="1800" i="1" dirty="0"/>
              <a:t>)</a:t>
            </a:r>
            <a:endParaRPr lang="en-US" sz="1800" b="1" dirty="0">
              <a:solidFill>
                <a:srgbClr val="FF0000"/>
              </a:solidFill>
            </a:endParaRP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420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on critical </a:t>
            </a:r>
            <a:r>
              <a:rPr lang="en-US" dirty="0"/>
              <a:t>service-learning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Critical </a:t>
            </a:r>
            <a:r>
              <a:rPr lang="en-US" dirty="0"/>
              <a:t>service-learning includes </a:t>
            </a:r>
            <a:r>
              <a:rPr lang="en-US" dirty="0" smtClean="0"/>
              <a:t>unambiguous </a:t>
            </a:r>
            <a:r>
              <a:rPr lang="en-US" dirty="0"/>
              <a:t>focus on social justice and the redistribution of </a:t>
            </a:r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Community-engaged </a:t>
            </a:r>
            <a:r>
              <a:rPr lang="en-US" dirty="0"/>
              <a:t>scholarship may focus on similar topics </a:t>
            </a:r>
            <a:r>
              <a:rPr lang="en-US" dirty="0" smtClean="0"/>
              <a:t>yet </a:t>
            </a:r>
            <a:r>
              <a:rPr lang="en-US" i="1" dirty="0" smtClean="0"/>
              <a:t>critical consciousness </a:t>
            </a:r>
            <a:r>
              <a:rPr lang="en-US" dirty="0" smtClean="0"/>
              <a:t>not explicitly-named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/>
              <a:t>Critical community-engaged scholarship </a:t>
            </a:r>
            <a:endParaRPr lang="en-US" b="1" dirty="0" smtClean="0"/>
          </a:p>
          <a:p>
            <a:pPr lvl="2"/>
            <a:r>
              <a:rPr lang="en-US" dirty="0" smtClean="0"/>
              <a:t>Includes </a:t>
            </a:r>
            <a:r>
              <a:rPr lang="en-US" dirty="0"/>
              <a:t>the six components </a:t>
            </a:r>
            <a:endParaRPr lang="en-US" dirty="0" smtClean="0"/>
          </a:p>
          <a:p>
            <a:pPr lvl="2"/>
            <a:r>
              <a:rPr lang="en-US" dirty="0" smtClean="0"/>
              <a:t>Building on </a:t>
            </a:r>
            <a:r>
              <a:rPr lang="en-US" dirty="0"/>
              <a:t>critical service learning </a:t>
            </a:r>
            <a:endParaRPr lang="en-US" dirty="0" smtClean="0"/>
          </a:p>
          <a:p>
            <a:pPr lvl="3"/>
            <a:r>
              <a:rPr lang="en-US" dirty="0" smtClean="0"/>
              <a:t>Explicit </a:t>
            </a:r>
            <a:r>
              <a:rPr lang="en-US" dirty="0"/>
              <a:t>focus on </a:t>
            </a:r>
            <a:r>
              <a:rPr lang="en-US" dirty="0" smtClean="0"/>
              <a:t>justice</a:t>
            </a:r>
          </a:p>
          <a:p>
            <a:pPr lvl="3"/>
            <a:r>
              <a:rPr lang="en-US" dirty="0"/>
              <a:t>Development of not just knowledge, but critically-conscious knowledge</a:t>
            </a:r>
          </a:p>
          <a:p>
            <a:pPr lvl="3"/>
            <a:r>
              <a:rPr lang="en-US" dirty="0" smtClean="0"/>
              <a:t>Redistribution </a:t>
            </a:r>
            <a:r>
              <a:rPr lang="en-US" dirty="0"/>
              <a:t>of </a:t>
            </a:r>
            <a:r>
              <a:rPr lang="en-US" dirty="0" smtClean="0"/>
              <a:t>power</a:t>
            </a:r>
          </a:p>
          <a:p>
            <a:pPr lvl="2"/>
            <a:r>
              <a:rPr lang="en-US" dirty="0" smtClean="0"/>
              <a:t>Democratization of classroom (not in 6 components)</a:t>
            </a:r>
          </a:p>
          <a:p>
            <a:pPr lvl="3"/>
            <a:r>
              <a:rPr lang="en-US" dirty="0" smtClean="0"/>
              <a:t>Valuing expertise and work of students</a:t>
            </a:r>
          </a:p>
          <a:p>
            <a:pPr lvl="3"/>
            <a:r>
              <a:rPr lang="en-US" dirty="0" smtClean="0"/>
              <a:t>Knowledge base that comes with bringing diverse experiences into classroom</a:t>
            </a:r>
          </a:p>
        </p:txBody>
      </p:sp>
    </p:spTree>
    <p:extLst>
      <p:ext uri="{BB962C8B-B14F-4D97-AF65-F5344CB8AC3E}">
        <p14:creationId xmlns:p14="http://schemas.microsoft.com/office/powerpoint/2010/main" val="343803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community-engaged scholarship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UC </a:t>
            </a:r>
            <a:r>
              <a:rPr lang="en-US" dirty="0"/>
              <a:t>Berkeley Professor </a:t>
            </a:r>
            <a:r>
              <a:rPr lang="en-US" dirty="0" err="1" smtClean="0"/>
              <a:t>Hatem</a:t>
            </a:r>
            <a:r>
              <a:rPr lang="en-US" dirty="0" smtClean="0"/>
              <a:t> </a:t>
            </a:r>
            <a:r>
              <a:rPr lang="en-US" dirty="0" err="1" smtClean="0"/>
              <a:t>Bazian</a:t>
            </a:r>
            <a:r>
              <a:rPr lang="en-US" dirty="0" smtClean="0"/>
              <a:t>: </a:t>
            </a:r>
            <a:r>
              <a:rPr lang="en-US" b="1" dirty="0" smtClean="0"/>
              <a:t>Muslims in America</a:t>
            </a:r>
            <a:endParaRPr lang="en-US" b="1" dirty="0"/>
          </a:p>
          <a:p>
            <a:pPr lvl="1"/>
            <a:r>
              <a:rPr lang="en-US" dirty="0" smtClean="0"/>
              <a:t>Partnerships</a:t>
            </a:r>
          </a:p>
          <a:p>
            <a:pPr lvl="2"/>
            <a:r>
              <a:rPr lang="en-US" dirty="0" smtClean="0"/>
              <a:t>Multiple </a:t>
            </a:r>
            <a:r>
              <a:rPr lang="en-US" dirty="0"/>
              <a:t>off-campus community </a:t>
            </a:r>
            <a:r>
              <a:rPr lang="en-US" dirty="0" smtClean="0"/>
              <a:t>organizations: </a:t>
            </a:r>
            <a:r>
              <a:rPr lang="en-US" dirty="0"/>
              <a:t>(e.g. Council on American-Islamic Relations, Asian Law Caucus, </a:t>
            </a:r>
            <a:r>
              <a:rPr lang="en-US" dirty="0" err="1"/>
              <a:t>Zaytuna</a:t>
            </a:r>
            <a:r>
              <a:rPr lang="en-US" dirty="0"/>
              <a:t> College, Northern California Islamic Council, Arab Cultural Research Center </a:t>
            </a:r>
            <a:r>
              <a:rPr lang="en-US" dirty="0" smtClean="0"/>
              <a:t>…)</a:t>
            </a:r>
          </a:p>
          <a:p>
            <a:pPr lvl="2"/>
            <a:r>
              <a:rPr lang="en-US" dirty="0" smtClean="0"/>
              <a:t>On-campus: </a:t>
            </a:r>
            <a:r>
              <a:rPr lang="en-US" dirty="0"/>
              <a:t>Muslim Student </a:t>
            </a:r>
            <a:r>
              <a:rPr lang="en-US" dirty="0" smtClean="0"/>
              <a:t>Association</a:t>
            </a:r>
          </a:p>
          <a:p>
            <a:pPr lvl="1"/>
            <a:r>
              <a:rPr lang="en-US" dirty="0" smtClean="0"/>
              <a:t>Public issue</a:t>
            </a:r>
          </a:p>
          <a:p>
            <a:pPr lvl="2"/>
            <a:r>
              <a:rPr lang="en-US" dirty="0" smtClean="0"/>
              <a:t>Muslim </a:t>
            </a:r>
            <a:r>
              <a:rPr lang="en-US" dirty="0"/>
              <a:t>Americans being left out of the public discourse in </a:t>
            </a:r>
            <a:r>
              <a:rPr lang="en-US" dirty="0" smtClean="0"/>
              <a:t>America</a:t>
            </a:r>
          </a:p>
          <a:p>
            <a:pPr lvl="1"/>
            <a:r>
              <a:rPr lang="en-US" dirty="0" smtClean="0"/>
              <a:t>Course Focus</a:t>
            </a:r>
          </a:p>
          <a:p>
            <a:pPr lvl="2"/>
            <a:r>
              <a:rPr lang="en-US" dirty="0" smtClean="0"/>
              <a:t>Affirm </a:t>
            </a:r>
            <a:r>
              <a:rPr lang="en-US" dirty="0"/>
              <a:t>the Muslim community within the fabric of American </a:t>
            </a:r>
            <a:r>
              <a:rPr lang="en-US" dirty="0" smtClean="0"/>
              <a:t>society</a:t>
            </a:r>
          </a:p>
          <a:p>
            <a:pPr lvl="2"/>
            <a:r>
              <a:rPr lang="en-US" dirty="0" smtClean="0"/>
              <a:t>Document US-Muslim </a:t>
            </a:r>
            <a:r>
              <a:rPr lang="en-US" dirty="0"/>
              <a:t>community narratives </a:t>
            </a:r>
            <a:r>
              <a:rPr lang="en-US" dirty="0" smtClean="0"/>
              <a:t>in </a:t>
            </a:r>
            <a:r>
              <a:rPr lang="en-US" dirty="0"/>
              <a:t>systematic </a:t>
            </a:r>
            <a:r>
              <a:rPr lang="en-US" dirty="0" smtClean="0"/>
              <a:t>ways</a:t>
            </a:r>
          </a:p>
        </p:txBody>
      </p:sp>
    </p:spTree>
    <p:extLst>
      <p:ext uri="{BB962C8B-B14F-4D97-AF65-F5344CB8AC3E}">
        <p14:creationId xmlns:p14="http://schemas.microsoft.com/office/powerpoint/2010/main" val="244816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community-engaged scholarship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Blurring </a:t>
            </a:r>
            <a:r>
              <a:rPr lang="en-US" dirty="0"/>
              <a:t>the boundaries of </a:t>
            </a:r>
            <a:r>
              <a:rPr lang="en-US" dirty="0" smtClean="0"/>
              <a:t>university and community</a:t>
            </a:r>
          </a:p>
          <a:p>
            <a:pPr lvl="2"/>
            <a:r>
              <a:rPr lang="en-US" b="1" dirty="0" smtClean="0"/>
              <a:t>Course Twitter Feed</a:t>
            </a:r>
          </a:p>
          <a:p>
            <a:pPr lvl="3"/>
            <a:r>
              <a:rPr lang="en-US" dirty="0"/>
              <a:t>Council on American-Islamic Relations tweets a link to their article on Dutch politician Geert Wilders </a:t>
            </a:r>
            <a:r>
              <a:rPr lang="en-US" dirty="0" smtClean="0">
                <a:sym typeface="Wingdings" pitchFamily="2" charset="2"/>
              </a:rPr>
              <a:t> in-class discussion topic</a:t>
            </a:r>
          </a:p>
          <a:p>
            <a:pPr lvl="2"/>
            <a:r>
              <a:rPr lang="en-US" b="1" dirty="0" smtClean="0">
                <a:sym typeface="Wingdings" pitchFamily="2" charset="2"/>
              </a:rPr>
              <a:t>Feedback from community organization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Access to information on Muslims in America limited  </a:t>
            </a:r>
            <a:r>
              <a:rPr lang="en-US" dirty="0" err="1" smtClean="0">
                <a:sym typeface="Wingdings" pitchFamily="2" charset="2"/>
              </a:rPr>
              <a:t>Bazian</a:t>
            </a:r>
            <a:r>
              <a:rPr lang="en-US" dirty="0" smtClean="0">
                <a:sym typeface="Wingdings" pitchFamily="2" charset="2"/>
              </a:rPr>
              <a:t> posts all lectures on iTunes for free download (utilize university resources)</a:t>
            </a:r>
          </a:p>
          <a:p>
            <a:pPr lvl="3"/>
            <a:r>
              <a:rPr lang="en-US" dirty="0"/>
              <a:t>I</a:t>
            </a:r>
            <a:r>
              <a:rPr lang="en-US" dirty="0" smtClean="0"/>
              <a:t>nternational </a:t>
            </a:r>
            <a:r>
              <a:rPr lang="en-US" dirty="0"/>
              <a:t>conference, </a:t>
            </a:r>
            <a:r>
              <a:rPr lang="en-US" i="1" dirty="0" err="1"/>
              <a:t>Islamophobia</a:t>
            </a:r>
            <a:r>
              <a:rPr lang="en-US" i="1" dirty="0"/>
              <a:t> Production and Redefining a Global “Security” Agenda for the 21</a:t>
            </a:r>
            <a:r>
              <a:rPr lang="en-US" i="1" baseline="30000" dirty="0"/>
              <a:t>st</a:t>
            </a:r>
            <a:r>
              <a:rPr lang="en-US" i="1" dirty="0"/>
              <a:t> Century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b="1" dirty="0" smtClean="0"/>
              <a:t> Addressing public issue</a:t>
            </a:r>
            <a:endParaRPr lang="en-US" b="1" dirty="0"/>
          </a:p>
          <a:p>
            <a:pPr lvl="3"/>
            <a:r>
              <a:rPr lang="en-US" dirty="0" smtClean="0"/>
              <a:t>Students develop websites that “Document </a:t>
            </a:r>
            <a:r>
              <a:rPr lang="en-US" dirty="0"/>
              <a:t>the history of Muslims in </a:t>
            </a:r>
            <a:r>
              <a:rPr lang="en-US" dirty="0" smtClean="0"/>
              <a:t>America”</a:t>
            </a:r>
          </a:p>
          <a:p>
            <a:pPr lvl="3"/>
            <a:r>
              <a:rPr lang="en-US" dirty="0" smtClean="0"/>
              <a:t>45 webpages now publicly available</a:t>
            </a:r>
          </a:p>
        </p:txBody>
      </p:sp>
    </p:spTree>
    <p:extLst>
      <p:ext uri="{BB962C8B-B14F-4D97-AF65-F5344CB8AC3E}">
        <p14:creationId xmlns:p14="http://schemas.microsoft.com/office/powerpoint/2010/main" val="35094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community-engaged scholarship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800" dirty="0" err="1" smtClean="0"/>
              <a:t>Bazian’s</a:t>
            </a:r>
            <a:r>
              <a:rPr lang="en-US" sz="1800" dirty="0" smtClean="0"/>
              <a:t> </a:t>
            </a:r>
            <a:r>
              <a:rPr lang="en-US" sz="1800" dirty="0"/>
              <a:t>R</a:t>
            </a:r>
            <a:r>
              <a:rPr lang="en-US" sz="1800" dirty="0" smtClean="0"/>
              <a:t>esearch </a:t>
            </a:r>
            <a:r>
              <a:rPr lang="en-US" sz="1800" dirty="0"/>
              <a:t>A</a:t>
            </a:r>
            <a:r>
              <a:rPr lang="en-US" sz="1800" dirty="0" smtClean="0"/>
              <a:t>genda </a:t>
            </a:r>
          </a:p>
          <a:p>
            <a:pPr lvl="2"/>
            <a:r>
              <a:rPr lang="en-US" sz="1800" dirty="0"/>
              <a:t>to use education as a tool for </a:t>
            </a:r>
            <a:r>
              <a:rPr lang="en-US" sz="1800" dirty="0" smtClean="0"/>
              <a:t>empowerment</a:t>
            </a:r>
          </a:p>
          <a:p>
            <a:pPr lvl="2"/>
            <a:r>
              <a:rPr lang="en-US" sz="1800" dirty="0" smtClean="0"/>
              <a:t>to </a:t>
            </a:r>
            <a:r>
              <a:rPr lang="en-US" sz="1800" dirty="0"/>
              <a:t>counteract the structures in place which prevent Muslim Americans from reaching their full humanity and citizenship in American </a:t>
            </a:r>
            <a:r>
              <a:rPr lang="en-US" sz="1800" dirty="0" smtClean="0"/>
              <a:t>life</a:t>
            </a:r>
            <a:endParaRPr lang="en-US" sz="1800" dirty="0"/>
          </a:p>
          <a:p>
            <a:pPr lvl="1"/>
            <a:r>
              <a:rPr lang="en-US" sz="1800" dirty="0" smtClean="0"/>
              <a:t>Collectively--webpages </a:t>
            </a:r>
            <a:r>
              <a:rPr lang="en-US" sz="1800" dirty="0"/>
              <a:t>of students, policy recommendations and articles from community organizations, and online and in-person dialogue on current events deepens, shapes, and informs </a:t>
            </a:r>
            <a:r>
              <a:rPr lang="en-US" sz="1800" dirty="0" err="1"/>
              <a:t>Bazian’s</a:t>
            </a:r>
            <a:r>
              <a:rPr lang="en-US" sz="1800" dirty="0"/>
              <a:t> research </a:t>
            </a:r>
            <a:r>
              <a:rPr lang="en-US" sz="1800" dirty="0" smtClean="0"/>
              <a:t>agenda</a:t>
            </a:r>
          </a:p>
          <a:p>
            <a:pPr lvl="1"/>
            <a:r>
              <a:rPr lang="en-US" sz="1800" dirty="0" smtClean="0"/>
              <a:t>Reciprocally—twitter </a:t>
            </a:r>
            <a:r>
              <a:rPr lang="en-US" sz="1800" dirty="0"/>
              <a:t>feeds, webpages, publicly accessible lectures, </a:t>
            </a:r>
            <a:r>
              <a:rPr lang="en-US" sz="1800" dirty="0" smtClean="0"/>
              <a:t>and conference sessions—are </a:t>
            </a:r>
            <a:r>
              <a:rPr lang="en-US" sz="1800" dirty="0"/>
              <a:t>building the knowledge base on Muslims in </a:t>
            </a:r>
            <a:r>
              <a:rPr lang="en-US" sz="1800" dirty="0" smtClean="0"/>
              <a:t>America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7712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sz="1800" dirty="0" smtClean="0"/>
              <a:t>Higher </a:t>
            </a:r>
            <a:r>
              <a:rPr lang="en-US" sz="1800" dirty="0"/>
              <a:t>education institutions </a:t>
            </a:r>
            <a:r>
              <a:rPr lang="en-US" sz="1800" dirty="0" smtClean="0"/>
              <a:t>re-committing to </a:t>
            </a:r>
            <a:r>
              <a:rPr lang="en-US" sz="1800" dirty="0"/>
              <a:t>civic </a:t>
            </a:r>
            <a:r>
              <a:rPr lang="en-US" sz="1800" dirty="0" smtClean="0"/>
              <a:t>purposes</a:t>
            </a:r>
          </a:p>
          <a:p>
            <a:pPr lvl="1"/>
            <a:r>
              <a:rPr lang="en-US" sz="1800" dirty="0" smtClean="0"/>
              <a:t>Train </a:t>
            </a:r>
            <a:r>
              <a:rPr lang="en-US" sz="1800" dirty="0"/>
              <a:t>graduates for leadership positions with power and influence in our society (</a:t>
            </a:r>
            <a:r>
              <a:rPr lang="en-US" sz="1800" dirty="0" err="1">
                <a:hlinkClick r:id="" action="ppaction://hlinkfile" tooltip="Gutman, 1987 #431"/>
              </a:rPr>
              <a:t>Gutman</a:t>
            </a:r>
            <a:r>
              <a:rPr lang="en-US" sz="1800" dirty="0">
                <a:hlinkClick r:id="" action="ppaction://hlinkfile" tooltip="Gutman, 1987 #431"/>
              </a:rPr>
              <a:t>, 1987</a:t>
            </a:r>
            <a:r>
              <a:rPr lang="en-US" sz="1800" dirty="0"/>
              <a:t>), </a:t>
            </a:r>
            <a:r>
              <a:rPr lang="en-US" sz="1800" dirty="0" smtClean="0"/>
              <a:t>thus crucial prepare </a:t>
            </a:r>
            <a:r>
              <a:rPr lang="en-US" sz="1800" dirty="0"/>
              <a:t>citizens for </a:t>
            </a:r>
            <a:r>
              <a:rPr lang="en-US" sz="1800" dirty="0" smtClean="0"/>
              <a:t>just democratic participation</a:t>
            </a:r>
          </a:p>
          <a:p>
            <a:pPr lvl="1"/>
            <a:r>
              <a:rPr lang="en-US" sz="1800" i="1" dirty="0" smtClean="0"/>
              <a:t>Community-engaged </a:t>
            </a:r>
            <a:r>
              <a:rPr lang="en-US" sz="1800" i="1" dirty="0"/>
              <a:t>scholarship—</a:t>
            </a:r>
            <a:r>
              <a:rPr lang="en-US" sz="1800" dirty="0"/>
              <a:t>is frequently recommended as a practice for achieving civic-engagement outcomes (</a:t>
            </a:r>
            <a:r>
              <a:rPr lang="en-US" sz="1800" dirty="0">
                <a:hlinkClick r:id="" action="ppaction://hlinkfile" tooltip="Boyer, 1996 #378"/>
              </a:rPr>
              <a:t>Boyer, </a:t>
            </a:r>
            <a:r>
              <a:rPr lang="en-US" sz="1800" dirty="0" smtClean="0">
                <a:hlinkClick r:id="" action="ppaction://hlinkfile" tooltip="Boyer, 1996 #378"/>
              </a:rPr>
              <a:t>1996</a:t>
            </a:r>
            <a:r>
              <a:rPr lang="en-US" sz="1800" dirty="0"/>
              <a:t>; </a:t>
            </a:r>
            <a:r>
              <a:rPr lang="en-US" sz="1800" dirty="0">
                <a:hlinkClick r:id="" action="ppaction://hlinkfile" tooltip="Campus Compact, 2011 #421"/>
              </a:rPr>
              <a:t>Campus Compact, 2011</a:t>
            </a:r>
            <a:r>
              <a:rPr lang="en-US" sz="1800" dirty="0" smtClean="0"/>
              <a:t>).</a:t>
            </a:r>
          </a:p>
          <a:p>
            <a:pPr lvl="1"/>
            <a:r>
              <a:rPr lang="en-US" sz="1800" dirty="0" smtClean="0"/>
              <a:t>Synthesize consensus of recommendations from the literature</a:t>
            </a:r>
          </a:p>
          <a:p>
            <a:pPr lvl="2"/>
            <a:r>
              <a:rPr lang="en-US" sz="1800" dirty="0" smtClean="0"/>
              <a:t>Working </a:t>
            </a:r>
            <a:r>
              <a:rPr lang="en-US" sz="1800" dirty="0"/>
              <a:t>definition of community-engaged scholarship </a:t>
            </a:r>
            <a:r>
              <a:rPr lang="en-US" sz="1800" dirty="0" smtClean="0"/>
              <a:t>with six components</a:t>
            </a:r>
          </a:p>
          <a:p>
            <a:pPr lvl="2"/>
            <a:r>
              <a:rPr lang="en-US" sz="1800" dirty="0" smtClean="0"/>
              <a:t>Possible </a:t>
            </a:r>
            <a:r>
              <a:rPr lang="en-US" sz="1800" dirty="0"/>
              <a:t>future </a:t>
            </a:r>
            <a:r>
              <a:rPr lang="en-US" sz="1800" dirty="0" smtClean="0"/>
              <a:t>direction—</a:t>
            </a:r>
            <a:r>
              <a:rPr lang="en-US" sz="1800" i="1" dirty="0" smtClean="0"/>
              <a:t>critical </a:t>
            </a:r>
            <a:r>
              <a:rPr lang="en-US" sz="1800" i="1" dirty="0"/>
              <a:t>community-engaged </a:t>
            </a:r>
            <a:r>
              <a:rPr lang="en-US" sz="1800" i="1" dirty="0" smtClean="0"/>
              <a:t>scholarship</a:t>
            </a:r>
          </a:p>
          <a:p>
            <a:pPr lvl="1"/>
            <a:r>
              <a:rPr lang="en-US" sz="1800" dirty="0" smtClean="0"/>
              <a:t>Future </a:t>
            </a:r>
            <a:r>
              <a:rPr lang="en-US" sz="1800" dirty="0"/>
              <a:t>researchers should deconstruct </a:t>
            </a:r>
            <a:r>
              <a:rPr lang="en-US" sz="1800" dirty="0" smtClean="0"/>
              <a:t>AND </a:t>
            </a:r>
            <a:r>
              <a:rPr lang="en-US" sz="1800" dirty="0"/>
              <a:t>reconstruct this </a:t>
            </a:r>
            <a:r>
              <a:rPr lang="en-US" sz="1800" dirty="0" smtClean="0"/>
              <a:t>definition</a:t>
            </a:r>
            <a:endParaRPr lang="en-US" sz="1800" dirty="0"/>
          </a:p>
          <a:p>
            <a:pPr marL="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2151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b="0" dirty="0" smtClean="0"/>
          </a:p>
          <a:p>
            <a:pPr algn="ctr"/>
            <a:endParaRPr lang="en-US" b="0" dirty="0"/>
          </a:p>
          <a:p>
            <a:pPr algn="ctr"/>
            <a:r>
              <a:rPr lang="en-US" b="0" dirty="0" smtClean="0"/>
              <a:t>Cynthia </a:t>
            </a:r>
            <a:r>
              <a:rPr lang="en-US" b="0" dirty="0"/>
              <a:t>Gordon</a:t>
            </a:r>
          </a:p>
          <a:p>
            <a:pPr algn="ctr"/>
            <a:r>
              <a:rPr lang="en-US" dirty="0"/>
              <a:t>Harvard G</a:t>
            </a:r>
            <a:r>
              <a:rPr lang="en-US" dirty="0" smtClean="0"/>
              <a:t>raduate </a:t>
            </a:r>
            <a:r>
              <a:rPr lang="en-US" dirty="0"/>
              <a:t>S</a:t>
            </a:r>
            <a:r>
              <a:rPr lang="en-US" dirty="0" smtClean="0"/>
              <a:t>chool of Education</a:t>
            </a:r>
          </a:p>
          <a:p>
            <a:pPr algn="ctr"/>
            <a:r>
              <a:rPr lang="en-US" b="0" dirty="0" err="1" smtClean="0"/>
              <a:t>Ed.D</a:t>
            </a:r>
            <a:r>
              <a:rPr lang="en-US" b="0" dirty="0"/>
              <a:t>. expected </a:t>
            </a:r>
            <a:r>
              <a:rPr lang="en-US" b="0" dirty="0" smtClean="0"/>
              <a:t>May 2013</a:t>
            </a:r>
            <a:endParaRPr lang="en-US" b="0" dirty="0"/>
          </a:p>
          <a:p>
            <a:pPr algn="ctr"/>
            <a:r>
              <a:rPr lang="en-US" dirty="0"/>
              <a:t>UC Berkeley, American </a:t>
            </a:r>
            <a:r>
              <a:rPr lang="en-US" dirty="0" smtClean="0"/>
              <a:t>Cultures Engaged Scholarship</a:t>
            </a:r>
          </a:p>
          <a:p>
            <a:pPr algn="ctr"/>
            <a:r>
              <a:rPr lang="en-US" b="0" dirty="0" smtClean="0"/>
              <a:t>Graduate Research Assistant</a:t>
            </a:r>
          </a:p>
          <a:p>
            <a:pPr algn="ctr"/>
            <a:r>
              <a:rPr lang="en-US" b="0" dirty="0" smtClean="0"/>
              <a:t>Email: cynthia_gordon@mail.harvard.edu</a:t>
            </a:r>
            <a:endParaRPr lang="en-US" b="0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79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800" dirty="0" smtClean="0"/>
              <a:t>What </a:t>
            </a:r>
            <a:r>
              <a:rPr lang="en-US" sz="1800" dirty="0"/>
              <a:t>definition of community-engaged scholarship integrates the multiple understandings of this term (and related terms—e.g. public scholarship, scholarship of engagement) from the literature? </a:t>
            </a:r>
          </a:p>
          <a:p>
            <a:pPr lvl="1"/>
            <a:r>
              <a:rPr lang="en-US" sz="1800" dirty="0" smtClean="0"/>
              <a:t>What </a:t>
            </a:r>
            <a:r>
              <a:rPr lang="en-US" sz="1800" dirty="0"/>
              <a:t>pedagogical components are repeatedly recommended by researchers and practitioners of community-engaged scholarship, public scholarship, and scholarship of engagement</a:t>
            </a:r>
            <a:r>
              <a:rPr lang="en-US" sz="1800" dirty="0" smtClean="0"/>
              <a:t>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705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Literature review </a:t>
            </a:r>
            <a:r>
              <a:rPr lang="en-US" dirty="0"/>
              <a:t>literature review of articles on: </a:t>
            </a:r>
            <a:endParaRPr lang="en-US" dirty="0" smtClean="0"/>
          </a:p>
          <a:p>
            <a:pPr lvl="2"/>
            <a:r>
              <a:rPr lang="en-US" i="1" dirty="0" smtClean="0"/>
              <a:t>community-engaged scholarship</a:t>
            </a:r>
          </a:p>
          <a:p>
            <a:pPr lvl="2"/>
            <a:r>
              <a:rPr lang="en-US" i="1" dirty="0" smtClean="0"/>
              <a:t>public scholarship</a:t>
            </a:r>
          </a:p>
          <a:p>
            <a:pPr lvl="2"/>
            <a:r>
              <a:rPr lang="en-US" i="1" dirty="0" smtClean="0"/>
              <a:t>active </a:t>
            </a:r>
            <a:r>
              <a:rPr lang="en-US" i="1" dirty="0"/>
              <a:t>and engaged </a:t>
            </a:r>
            <a:r>
              <a:rPr lang="en-US" i="1" dirty="0" smtClean="0"/>
              <a:t>scholarship</a:t>
            </a:r>
          </a:p>
          <a:p>
            <a:pPr lvl="2"/>
            <a:r>
              <a:rPr lang="en-US" i="1" dirty="0" smtClean="0"/>
              <a:t>curricular </a:t>
            </a:r>
            <a:r>
              <a:rPr lang="en-US" i="1" dirty="0"/>
              <a:t>engagement and outreach and </a:t>
            </a:r>
            <a:r>
              <a:rPr lang="en-US" i="1" dirty="0" smtClean="0"/>
              <a:t>scholarship</a:t>
            </a:r>
          </a:p>
          <a:p>
            <a:pPr lvl="2"/>
            <a:r>
              <a:rPr lang="en-US" i="1" dirty="0" smtClean="0"/>
              <a:t>community-based research</a:t>
            </a:r>
          </a:p>
          <a:p>
            <a:pPr lvl="2"/>
            <a:r>
              <a:rPr lang="en-US" i="1" dirty="0" smtClean="0"/>
              <a:t>scholarship </a:t>
            </a:r>
            <a:r>
              <a:rPr lang="en-US" i="1" dirty="0"/>
              <a:t>of </a:t>
            </a:r>
            <a:r>
              <a:rPr lang="en-US" i="1" dirty="0" smtClean="0"/>
              <a:t>engagement</a:t>
            </a:r>
          </a:p>
          <a:p>
            <a:pPr lvl="1"/>
            <a:r>
              <a:rPr lang="en-US" dirty="0" smtClean="0"/>
              <a:t>Focus: sources recommended by Campus Compacts’ website and The Research University Civic Engagement Network’s (TRUCEN) </a:t>
            </a:r>
            <a:r>
              <a:rPr lang="en-US" i="1" dirty="0" smtClean="0"/>
              <a:t>Research University Engaged Scholarship Toolkit </a:t>
            </a:r>
            <a:r>
              <a:rPr lang="en-US" dirty="0" smtClean="0"/>
              <a:t>(</a:t>
            </a:r>
            <a:r>
              <a:rPr lang="en-US" dirty="0" smtClean="0">
                <a:hlinkClick r:id="" action="ppaction://hlinkfile" tooltip="Stanton, 2011 #381"/>
              </a:rPr>
              <a:t>Stanton &amp; Howard, 2011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Prescriptive, describing what universities </a:t>
            </a:r>
            <a:r>
              <a:rPr lang="en-US" i="1" dirty="0" smtClean="0"/>
              <a:t>should</a:t>
            </a:r>
            <a:r>
              <a:rPr lang="en-US" dirty="0" smtClean="0"/>
              <a:t> be doing</a:t>
            </a:r>
          </a:p>
          <a:p>
            <a:pPr lvl="2"/>
            <a:r>
              <a:rPr lang="en-US" dirty="0" smtClean="0"/>
              <a:t>Definitions</a:t>
            </a:r>
            <a:r>
              <a:rPr lang="en-US" dirty="0"/>
              <a:t> and recommendations for </a:t>
            </a:r>
            <a:r>
              <a:rPr lang="en-US" dirty="0" smtClean="0"/>
              <a:t>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49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800" dirty="0"/>
              <a:t>M</a:t>
            </a:r>
            <a:r>
              <a:rPr lang="en-US" sz="1800" dirty="0" smtClean="0"/>
              <a:t>ethodology</a:t>
            </a:r>
            <a:endParaRPr lang="en-US" sz="1800" dirty="0"/>
          </a:p>
          <a:p>
            <a:pPr lvl="1"/>
            <a:r>
              <a:rPr lang="en-US" sz="1800" dirty="0" smtClean="0"/>
              <a:t>Consensus </a:t>
            </a:r>
            <a:r>
              <a:rPr lang="en-US" sz="1800" dirty="0"/>
              <a:t>definition</a:t>
            </a:r>
          </a:p>
          <a:p>
            <a:pPr lvl="1"/>
            <a:r>
              <a:rPr lang="en-US" sz="1800" dirty="0"/>
              <a:t>Six components</a:t>
            </a:r>
          </a:p>
          <a:p>
            <a:pPr lvl="2"/>
            <a:r>
              <a:rPr lang="en-US" sz="1800" dirty="0" smtClean="0"/>
              <a:t>Practical Examples</a:t>
            </a:r>
          </a:p>
          <a:p>
            <a:pPr lvl="3"/>
            <a:r>
              <a:rPr lang="en-US" sz="1800" dirty="0" smtClean="0"/>
              <a:t>UC Berkeley American Cultures Engaged Scholarship program &amp; Cal Corps Public Service Center</a:t>
            </a:r>
          </a:p>
          <a:p>
            <a:pPr lvl="1"/>
            <a:r>
              <a:rPr lang="en-US" sz="1800" dirty="0" smtClean="0"/>
              <a:t>Critical Community-Engaged </a:t>
            </a:r>
            <a:r>
              <a:rPr lang="en-US" sz="1800" dirty="0"/>
              <a:t>S</a:t>
            </a:r>
            <a:r>
              <a:rPr lang="en-US" sz="1800" dirty="0" smtClean="0"/>
              <a:t>cholarship</a:t>
            </a:r>
            <a:endParaRPr lang="en-US" sz="18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2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800" dirty="0" smtClean="0"/>
              <a:t>Literature review of </a:t>
            </a:r>
            <a:r>
              <a:rPr lang="en-US" sz="1800" dirty="0"/>
              <a:t>articles on: </a:t>
            </a:r>
            <a:endParaRPr lang="en-US" sz="1800" dirty="0" smtClean="0"/>
          </a:p>
          <a:p>
            <a:pPr lvl="2"/>
            <a:r>
              <a:rPr lang="en-US" sz="1800" i="1" dirty="0" smtClean="0"/>
              <a:t>community-engaged scholarship</a:t>
            </a:r>
          </a:p>
          <a:p>
            <a:pPr lvl="2"/>
            <a:r>
              <a:rPr lang="en-US" sz="1800" i="1" dirty="0" smtClean="0"/>
              <a:t>public scholarship</a:t>
            </a:r>
          </a:p>
          <a:p>
            <a:pPr lvl="2"/>
            <a:r>
              <a:rPr lang="en-US" sz="1800" i="1" dirty="0" smtClean="0"/>
              <a:t>active </a:t>
            </a:r>
            <a:r>
              <a:rPr lang="en-US" sz="1800" i="1" dirty="0"/>
              <a:t>and engaged </a:t>
            </a:r>
            <a:r>
              <a:rPr lang="en-US" sz="1800" i="1" dirty="0" smtClean="0"/>
              <a:t>scholarship</a:t>
            </a:r>
          </a:p>
          <a:p>
            <a:pPr lvl="2"/>
            <a:r>
              <a:rPr lang="en-US" sz="1800" i="1" dirty="0" smtClean="0"/>
              <a:t>curricular </a:t>
            </a:r>
            <a:r>
              <a:rPr lang="en-US" sz="1800" i="1" dirty="0"/>
              <a:t>engagement and outreach and </a:t>
            </a:r>
            <a:r>
              <a:rPr lang="en-US" sz="1800" i="1" dirty="0" smtClean="0"/>
              <a:t>scholarship</a:t>
            </a:r>
          </a:p>
          <a:p>
            <a:pPr lvl="2"/>
            <a:r>
              <a:rPr lang="en-US" sz="1800" i="1" dirty="0" smtClean="0"/>
              <a:t>community-based research</a:t>
            </a:r>
          </a:p>
          <a:p>
            <a:pPr lvl="2"/>
            <a:r>
              <a:rPr lang="en-US" sz="1800" i="1" dirty="0" smtClean="0"/>
              <a:t>scholarship </a:t>
            </a:r>
            <a:r>
              <a:rPr lang="en-US" sz="1800" i="1" dirty="0"/>
              <a:t>of </a:t>
            </a:r>
            <a:r>
              <a:rPr lang="en-US" sz="1800" i="1" dirty="0" smtClean="0"/>
              <a:t>engagement</a:t>
            </a:r>
          </a:p>
          <a:p>
            <a:pPr lvl="1"/>
            <a:r>
              <a:rPr lang="en-US" sz="1800" dirty="0" smtClean="0"/>
              <a:t>Definitions</a:t>
            </a:r>
            <a:r>
              <a:rPr lang="en-US" sz="1800" dirty="0"/>
              <a:t> and recommendations for </a:t>
            </a:r>
            <a:r>
              <a:rPr lang="en-US" sz="1800" dirty="0" smtClean="0"/>
              <a:t>action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4447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Community-engaged scholarship: </a:t>
            </a:r>
            <a:br>
              <a:rPr lang="en-US" sz="2400" dirty="0" smtClean="0"/>
            </a:br>
            <a:r>
              <a:rPr lang="en-US" sz="2400" dirty="0" smtClean="0"/>
              <a:t>AN integration of terminology</a:t>
            </a:r>
            <a:endParaRPr lang="en-U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078" y="1100138"/>
            <a:ext cx="3996069" cy="357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166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“race-through”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800" dirty="0" err="1" smtClean="0"/>
              <a:t>MaxQDA</a:t>
            </a:r>
            <a:endParaRPr lang="en-US" sz="1800" dirty="0" smtClean="0"/>
          </a:p>
          <a:p>
            <a:pPr lvl="2"/>
            <a:r>
              <a:rPr lang="en-US" sz="1800" dirty="0" smtClean="0"/>
              <a:t>Grounded theory</a:t>
            </a:r>
          </a:p>
          <a:p>
            <a:pPr lvl="2"/>
            <a:r>
              <a:rPr lang="en-US" sz="1800" dirty="0" smtClean="0"/>
              <a:t>Coding: </a:t>
            </a:r>
            <a:r>
              <a:rPr lang="en-US" sz="1800" dirty="0" err="1" smtClean="0"/>
              <a:t>open</a:t>
            </a:r>
            <a:r>
              <a:rPr lang="en-US" sz="1800" dirty="0" err="1" smtClean="0">
                <a:sym typeface="Wingdings" pitchFamily="2" charset="2"/>
              </a:rPr>
              <a:t>axialintegrated</a:t>
            </a:r>
            <a:r>
              <a:rPr lang="en-US" sz="1800" dirty="0" smtClean="0">
                <a:sym typeface="Wingdings" pitchFamily="2" charset="2"/>
              </a:rPr>
              <a:t> theory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Two interpretive communities</a:t>
            </a:r>
          </a:p>
          <a:p>
            <a:pPr marL="580644" lvl="2" indent="-342900">
              <a:buFont typeface="+mj-lt"/>
              <a:buAutoNum type="arabicPeriod"/>
            </a:pPr>
            <a:r>
              <a:rPr lang="en-US" sz="1800" dirty="0" smtClean="0">
                <a:sym typeface="Wingdings" pitchFamily="2" charset="2"/>
              </a:rPr>
              <a:t>Colleagues </a:t>
            </a:r>
          </a:p>
          <a:p>
            <a:pPr lvl="3"/>
            <a:r>
              <a:rPr lang="en-US" sz="1800" dirty="0" smtClean="0">
                <a:sym typeface="Wingdings" pitchFamily="2" charset="2"/>
              </a:rPr>
              <a:t>Educational research for social and racial justice</a:t>
            </a:r>
          </a:p>
          <a:p>
            <a:pPr marL="580644" lvl="2" indent="-342900">
              <a:buFont typeface="+mj-lt"/>
              <a:buAutoNum type="arabicPeriod"/>
            </a:pPr>
            <a:r>
              <a:rPr lang="en-US" sz="1800" dirty="0" smtClean="0">
                <a:sym typeface="Wingdings" pitchFamily="2" charset="2"/>
              </a:rPr>
              <a:t>Community-Engaged Scholarship Practitioners</a:t>
            </a:r>
          </a:p>
          <a:p>
            <a:pPr lvl="3"/>
            <a:r>
              <a:rPr lang="en-US" sz="1800" dirty="0" smtClean="0"/>
              <a:t>Suzan </a:t>
            </a:r>
            <a:r>
              <a:rPr lang="en-US" sz="1800" dirty="0"/>
              <a:t>Akin and Megan Voorhees from the Cal Corps Public Service Center and Victoria Robinson, head of the American Cultures Engaged Scholarship program at the University of California, </a:t>
            </a:r>
            <a:r>
              <a:rPr lang="en-US" sz="1800" dirty="0" smtClean="0"/>
              <a:t>Berkeley</a:t>
            </a:r>
          </a:p>
        </p:txBody>
      </p:sp>
    </p:spTree>
    <p:extLst>
      <p:ext uri="{BB962C8B-B14F-4D97-AF65-F5344CB8AC3E}">
        <p14:creationId xmlns:p14="http://schemas.microsoft.com/office/powerpoint/2010/main" val="16726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consensus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700" dirty="0" smtClean="0"/>
              <a:t>Community-engaged </a:t>
            </a:r>
            <a:r>
              <a:rPr lang="en-US" sz="1700" dirty="0"/>
              <a:t>scholarship </a:t>
            </a:r>
            <a:r>
              <a:rPr lang="en-US" sz="1700" b="0" dirty="0"/>
              <a:t>focuses on the </a:t>
            </a:r>
            <a:r>
              <a:rPr lang="en-US" sz="1700" b="0" dirty="0" smtClean="0"/>
              <a:t>application </a:t>
            </a:r>
            <a:r>
              <a:rPr lang="en-US" sz="1700" b="0" dirty="0"/>
              <a:t>and collaborative development of knowledge to consequential public issues through authentic, mutually beneficial partnerships between universities and </a:t>
            </a:r>
            <a:r>
              <a:rPr lang="en-US" sz="1700" b="0" dirty="0" smtClean="0"/>
              <a:t>communities. It includes:</a:t>
            </a:r>
          </a:p>
          <a:p>
            <a:pPr>
              <a:buAutoNum type="arabicParenR"/>
            </a:pPr>
            <a:r>
              <a:rPr lang="en-US" b="0" dirty="0" smtClean="0"/>
              <a:t>Scholarly </a:t>
            </a:r>
            <a:r>
              <a:rPr lang="en-US" b="0" dirty="0"/>
              <a:t>investigation of real-life social problems or public </a:t>
            </a:r>
            <a:r>
              <a:rPr lang="en-US" b="0" dirty="0" smtClean="0"/>
              <a:t>issues</a:t>
            </a:r>
          </a:p>
          <a:p>
            <a:pPr>
              <a:buAutoNum type="arabicParenR"/>
            </a:pPr>
            <a:r>
              <a:rPr lang="en-US" b="0" dirty="0"/>
              <a:t>R</a:t>
            </a:r>
            <a:r>
              <a:rPr lang="en-US" b="0" dirty="0" smtClean="0"/>
              <a:t>eal-life </a:t>
            </a:r>
            <a:r>
              <a:rPr lang="en-US" b="0" dirty="0"/>
              <a:t>social problems and research to address these problems that are defined with or by the </a:t>
            </a:r>
            <a:r>
              <a:rPr lang="en-US" b="0" dirty="0" smtClean="0"/>
              <a:t>community</a:t>
            </a:r>
          </a:p>
          <a:p>
            <a:pPr>
              <a:buAutoNum type="arabicParenR"/>
            </a:pPr>
            <a:r>
              <a:rPr lang="en-US" b="0" dirty="0"/>
              <a:t>C</a:t>
            </a:r>
            <a:r>
              <a:rPr lang="en-US" b="0" dirty="0" smtClean="0"/>
              <a:t>ommunity-university </a:t>
            </a:r>
            <a:r>
              <a:rPr lang="en-US" b="0" dirty="0"/>
              <a:t>partnerships that are collaborative and reciprocal and have shared authority in defining </a:t>
            </a:r>
            <a:r>
              <a:rPr lang="en-US" b="0" dirty="0" smtClean="0"/>
              <a:t>success</a:t>
            </a:r>
          </a:p>
          <a:p>
            <a:pPr>
              <a:buAutoNum type="arabicParenR"/>
            </a:pPr>
            <a:r>
              <a:rPr lang="en-US" b="0" dirty="0"/>
              <a:t>K</a:t>
            </a:r>
            <a:r>
              <a:rPr lang="en-US" b="0" dirty="0" smtClean="0"/>
              <a:t>nowledge </a:t>
            </a:r>
            <a:r>
              <a:rPr lang="en-US" b="0" dirty="0"/>
              <a:t>to solve or improve public issues that is collaboratively developed by universities and </a:t>
            </a:r>
            <a:r>
              <a:rPr lang="en-US" b="0" dirty="0" smtClean="0"/>
              <a:t>communities</a:t>
            </a:r>
          </a:p>
          <a:p>
            <a:pPr>
              <a:buAutoNum type="arabicParenR"/>
            </a:pPr>
            <a:r>
              <a:rPr lang="en-US" b="0" dirty="0"/>
              <a:t>T</a:t>
            </a:r>
            <a:r>
              <a:rPr lang="en-US" b="0" dirty="0" smtClean="0"/>
              <a:t>he </a:t>
            </a:r>
            <a:r>
              <a:rPr lang="en-US" b="0" dirty="0"/>
              <a:t>utilization of institutional resources and knowledge to solve these real-life social problems or public issues</a:t>
            </a:r>
            <a:endParaRPr lang="en-US" b="0" dirty="0" smtClean="0"/>
          </a:p>
          <a:p>
            <a:pPr>
              <a:buAutoNum type="arabicParenR"/>
            </a:pPr>
            <a:r>
              <a:rPr lang="en-US" b="0" dirty="0"/>
              <a:t>C</a:t>
            </a:r>
            <a:r>
              <a:rPr lang="en-US" b="0" dirty="0" smtClean="0"/>
              <a:t>ommunity-engaged </a:t>
            </a:r>
            <a:r>
              <a:rPr lang="en-US" b="0" dirty="0"/>
              <a:t>research or projects that are related to faculty members’ research and </a:t>
            </a:r>
            <a:r>
              <a:rPr lang="en-US" b="0" dirty="0" smtClean="0"/>
              <a:t>teaching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29174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caveat…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800" dirty="0" smtClean="0"/>
              <a:t>Expand on theoretical definitions of components</a:t>
            </a:r>
          </a:p>
          <a:p>
            <a:pPr lvl="1"/>
            <a:r>
              <a:rPr lang="en-US" sz="1800" dirty="0" smtClean="0"/>
              <a:t>Provide concrete example of each component in practice</a:t>
            </a:r>
          </a:p>
          <a:p>
            <a:pPr lvl="1"/>
            <a:r>
              <a:rPr lang="en-US" sz="1800" dirty="0" smtClean="0"/>
              <a:t>On the one hand…</a:t>
            </a:r>
          </a:p>
          <a:p>
            <a:pPr lvl="2"/>
            <a:r>
              <a:rPr lang="en-US" sz="1800" dirty="0" smtClean="0"/>
              <a:t>Artificial divide of a holistic and synthetic pedagogy</a:t>
            </a:r>
          </a:p>
          <a:p>
            <a:pPr lvl="1"/>
            <a:r>
              <a:rPr lang="en-US" sz="1800" dirty="0" smtClean="0"/>
              <a:t>On the other hand…</a:t>
            </a:r>
          </a:p>
          <a:p>
            <a:pPr lvl="2"/>
            <a:r>
              <a:rPr lang="en-US" sz="1800" dirty="0"/>
              <a:t>I</a:t>
            </a:r>
            <a:r>
              <a:rPr lang="en-US" sz="1800" dirty="0" smtClean="0"/>
              <a:t>nstructive </a:t>
            </a:r>
            <a:r>
              <a:rPr lang="en-US" sz="1800" dirty="0"/>
              <a:t>device for </a:t>
            </a:r>
            <a:r>
              <a:rPr lang="en-US" sz="1800" dirty="0" smtClean="0"/>
              <a:t>clearly illustrating each component</a:t>
            </a:r>
          </a:p>
          <a:p>
            <a:pPr lvl="1"/>
            <a:r>
              <a:rPr lang="en-US" sz="1800" dirty="0" smtClean="0"/>
              <a:t>Will end with synthetic example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6664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1209</TotalTime>
  <Words>1906</Words>
  <Application>Microsoft Office PowerPoint</Application>
  <PresentationFormat>On-screen Show (4:3)</PresentationFormat>
  <Paragraphs>224</Paragraphs>
  <Slides>30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Angles</vt:lpstr>
      <vt:lpstr>Community-engaged scholarship</vt:lpstr>
      <vt:lpstr>Engaged Communities, Critical Citizens: A Pedagogy for Collaboratively Developing Knowledge and Solutions to Public Issues</vt:lpstr>
      <vt:lpstr>Presentation Goals</vt:lpstr>
      <vt:lpstr>Presentation Outline</vt:lpstr>
      <vt:lpstr>methodology</vt:lpstr>
      <vt:lpstr>Community-engaged scholarship:  AN integration of terminology</vt:lpstr>
      <vt:lpstr>Methodology “race-through”</vt:lpstr>
      <vt:lpstr>a consensus definition</vt:lpstr>
      <vt:lpstr>a caveat…</vt:lpstr>
      <vt:lpstr>Community-engaged scholarship: Component 1</vt:lpstr>
      <vt:lpstr>Component 1: AN Example </vt:lpstr>
      <vt:lpstr>Community-engaged scholarship: Component 2</vt:lpstr>
      <vt:lpstr>Component 2: AN Example </vt:lpstr>
      <vt:lpstr>Community-engaged scholarship: Component 3</vt:lpstr>
      <vt:lpstr>Component 3: AN Example </vt:lpstr>
      <vt:lpstr>Community-engaged scholarship: Component 4</vt:lpstr>
      <vt:lpstr>Component 4: AN Example </vt:lpstr>
      <vt:lpstr>Community-engaged scholarship: Component 5</vt:lpstr>
      <vt:lpstr>Component 5: AN Example </vt:lpstr>
      <vt:lpstr>Community-engaged scholarship: Component 6</vt:lpstr>
      <vt:lpstr>Component 6: AN Example </vt:lpstr>
      <vt:lpstr>Integrating Community-Engaged Scholarship and Critical Service-Learning:  </vt:lpstr>
      <vt:lpstr>Building on critical service-learning</vt:lpstr>
      <vt:lpstr>Building on critical service-learning</vt:lpstr>
      <vt:lpstr>critical community-engaged scholarship</vt:lpstr>
      <vt:lpstr>critical community-engaged scholarship</vt:lpstr>
      <vt:lpstr>critical community-engaged scholarship</vt:lpstr>
      <vt:lpstr>In conclusion</vt:lpstr>
      <vt:lpstr>Thank you</vt:lpstr>
      <vt:lpstr>methodology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Community-engaged scholarship</dc:title>
  <dc:creator>Cynthia</dc:creator>
  <cp:lastModifiedBy>Cynthia</cp:lastModifiedBy>
  <cp:revision>56</cp:revision>
  <dcterms:created xsi:type="dcterms:W3CDTF">2012-09-14T18:43:14Z</dcterms:created>
  <dcterms:modified xsi:type="dcterms:W3CDTF">2012-09-24T22:08:05Z</dcterms:modified>
</cp:coreProperties>
</file>